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60" r:id="rId5"/>
    <p:sldId id="359" r:id="rId6"/>
    <p:sldId id="429" r:id="rId7"/>
    <p:sldId id="430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398" r:id="rId18"/>
    <p:sldId id="399" r:id="rId19"/>
    <p:sldId id="400" r:id="rId20"/>
    <p:sldId id="401" r:id="rId21"/>
    <p:sldId id="360" r:id="rId22"/>
    <p:sldId id="402" r:id="rId23"/>
    <p:sldId id="403" r:id="rId24"/>
    <p:sldId id="386" r:id="rId25"/>
    <p:sldId id="379" r:id="rId26"/>
    <p:sldId id="393" r:id="rId27"/>
    <p:sldId id="404" r:id="rId28"/>
    <p:sldId id="405" r:id="rId29"/>
    <p:sldId id="406" r:id="rId30"/>
    <p:sldId id="416" r:id="rId31"/>
    <p:sldId id="361" r:id="rId32"/>
    <p:sldId id="417" r:id="rId33"/>
    <p:sldId id="431" r:id="rId34"/>
    <p:sldId id="372" r:id="rId35"/>
    <p:sldId id="374" r:id="rId36"/>
    <p:sldId id="375" r:id="rId37"/>
    <p:sldId id="376" r:id="rId38"/>
    <p:sldId id="377" r:id="rId39"/>
    <p:sldId id="323" r:id="rId40"/>
    <p:sldId id="380" r:id="rId41"/>
    <p:sldId id="381" r:id="rId42"/>
    <p:sldId id="362" r:id="rId43"/>
    <p:sldId id="382" r:id="rId44"/>
    <p:sldId id="363" r:id="rId45"/>
    <p:sldId id="383" r:id="rId46"/>
    <p:sldId id="356" r:id="rId47"/>
    <p:sldId id="293" r:id="rId4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971@olvg.nl" initials="5" lastIdx="1" clrIdx="0">
    <p:extLst>
      <p:ext uri="{19B8F6BF-5375-455C-9EA6-DF929625EA0E}">
        <p15:presenceInfo xmlns:p15="http://schemas.microsoft.com/office/powerpoint/2012/main" userId="5971@olvg.n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CC0000"/>
    <a:srgbClr val="0033CC"/>
    <a:srgbClr val="17428C"/>
    <a:srgbClr val="3366CC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37" autoAdjust="0"/>
    <p:restoredTop sz="96047" autoAdjust="0"/>
  </p:normalViewPr>
  <p:slideViewPr>
    <p:cSldViewPr snapToGrid="0">
      <p:cViewPr varScale="1">
        <p:scale>
          <a:sx n="59" d="100"/>
          <a:sy n="59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 van den Bos" userId="397a237d-5a0f-4f11-b913-1537a2c68c0e" providerId="ADAL" clId="{9AC9E803-4856-4E15-975C-59A8E821104C}"/>
    <pc:docChg chg="modSld">
      <pc:chgData name="Ada van den Bos" userId="397a237d-5a0f-4f11-b913-1537a2c68c0e" providerId="ADAL" clId="{9AC9E803-4856-4E15-975C-59A8E821104C}" dt="2022-04-04T12:05:44.573" v="0" actId="20577"/>
      <pc:docMkLst>
        <pc:docMk/>
      </pc:docMkLst>
      <pc:sldChg chg="modSp mod">
        <pc:chgData name="Ada van den Bos" userId="397a237d-5a0f-4f11-b913-1537a2c68c0e" providerId="ADAL" clId="{9AC9E803-4856-4E15-975C-59A8E821104C}" dt="2022-04-04T12:05:44.573" v="0" actId="20577"/>
        <pc:sldMkLst>
          <pc:docMk/>
          <pc:sldMk cId="647091105" sldId="422"/>
        </pc:sldMkLst>
        <pc:spChg chg="mod">
          <ac:chgData name="Ada van den Bos" userId="397a237d-5a0f-4f11-b913-1537a2c68c0e" providerId="ADAL" clId="{9AC9E803-4856-4E15-975C-59A8E821104C}" dt="2022-04-04T12:05:44.573" v="0" actId="20577"/>
          <ac:spMkLst>
            <pc:docMk/>
            <pc:sldMk cId="647091105" sldId="422"/>
            <ac:spMk id="5" creationId="{CFDFB829-70DD-4841-8736-AD794B6FA52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harepoint2016.olvg.nl/sites/ep/Heilige%20Visite/Heilige%20Visite%20Chirurgie%20-%20Oost/Resultaten%20Pati&#235;nten%20NUL%20en%20Effectmeting%20dd%2011-08-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200"/>
              <a:t>3) Heeft iemand u geïnformeerd over de bedoeling van de artsenvisite?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Bewerkt!$D$17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Bewerkt!$E$15:$F$16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Bewerkt!$E$17:$F$17</c:f>
              <c:numCache>
                <c:formatCode>0%</c:formatCode>
                <c:ptCount val="2"/>
                <c:pt idx="0">
                  <c:v>0.33898305084745761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0-4DCF-8481-F06E42E0060B}"/>
            </c:ext>
          </c:extLst>
        </c:ser>
        <c:ser>
          <c:idx val="1"/>
          <c:order val="1"/>
          <c:tx>
            <c:strRef>
              <c:f>Bewerkt!$D$18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Bewerkt!$E$15:$F$16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Bewerkt!$E$18:$F$18</c:f>
              <c:numCache>
                <c:formatCode>0%</c:formatCode>
                <c:ptCount val="2"/>
                <c:pt idx="0">
                  <c:v>0.66101694915254239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D0-4DCF-8481-F06E42E006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95738368"/>
        <c:axId val="264313384"/>
      </c:barChart>
      <c:catAx>
        <c:axId val="39573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4313384"/>
        <c:crosses val="autoZero"/>
        <c:auto val="1"/>
        <c:lblAlgn val="ctr"/>
        <c:lblOffset val="100"/>
        <c:noMultiLvlLbl val="0"/>
      </c:catAx>
      <c:valAx>
        <c:axId val="264313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573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200" dirty="0"/>
              <a:t>4) Is het voor u duidelijk waarom uw bent opgenomen / wat uw diagnose is?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Bewerkt!$D$23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Bewerkt!$E$21:$F$22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Bewerkt!$E$23:$F$23</c:f>
              <c:numCache>
                <c:formatCode>0%</c:formatCode>
                <c:ptCount val="2"/>
                <c:pt idx="0">
                  <c:v>0.96610169491525422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4-4A2C-8AB0-66A76E5CCD6A}"/>
            </c:ext>
          </c:extLst>
        </c:ser>
        <c:ser>
          <c:idx val="1"/>
          <c:order val="1"/>
          <c:tx>
            <c:strRef>
              <c:f>Bewerkt!$D$24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Bewerkt!$E$21:$F$22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Bewerkt!$E$24:$F$24</c:f>
              <c:numCache>
                <c:formatCode>0%</c:formatCode>
                <c:ptCount val="2"/>
                <c:pt idx="0">
                  <c:v>3.3898305084745763E-2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4-4A2C-8AB0-66A76E5CCD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61146344"/>
        <c:axId val="261147328"/>
      </c:barChart>
      <c:catAx>
        <c:axId val="261146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1147328"/>
        <c:crosses val="autoZero"/>
        <c:auto val="1"/>
        <c:lblAlgn val="ctr"/>
        <c:lblOffset val="100"/>
        <c:noMultiLvlLbl val="0"/>
      </c:catAx>
      <c:valAx>
        <c:axId val="26114732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114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200" dirty="0"/>
              <a:t>5) Heeft u zich voorbereid op de artsenvisite?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Bewerkt!$D$29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Bewerkt!$E$27:$F$28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Bewerkt!$E$29:$F$29</c:f>
              <c:numCache>
                <c:formatCode>0%</c:formatCode>
                <c:ptCount val="2"/>
                <c:pt idx="0">
                  <c:v>0.34482758620689657</c:v>
                </c:pt>
                <c:pt idx="1">
                  <c:v>0.57407407407407407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0-421D-94ED-B8FF336BC26F}"/>
            </c:ext>
          </c:extLst>
        </c:ser>
        <c:ser>
          <c:idx val="1"/>
          <c:order val="1"/>
          <c:tx>
            <c:strRef>
              <c:f>Bewerkt!$D$30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Bewerkt!$E$27:$F$28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Bewerkt!$E$30:$F$30</c:f>
              <c:numCache>
                <c:formatCode>0%</c:formatCode>
                <c:ptCount val="2"/>
                <c:pt idx="0">
                  <c:v>0.65517241379310343</c:v>
                </c:pt>
                <c:pt idx="1">
                  <c:v>0.42592592592592593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0-421D-94ED-B8FF336BC2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60535016"/>
        <c:axId val="460538296"/>
      </c:barChart>
      <c:catAx>
        <c:axId val="460535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0538296"/>
        <c:crosses val="autoZero"/>
        <c:auto val="1"/>
        <c:lblAlgn val="ctr"/>
        <c:lblOffset val="100"/>
        <c:noMultiLvlLbl val="0"/>
      </c:catAx>
      <c:valAx>
        <c:axId val="46053829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6053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NL" sz="1200" b="1" i="0" u="none" strike="noStrike" kern="1200" cap="all" spc="120" normalizeH="0" baseline="0" dirty="0">
                <a:solidFill>
                  <a:srgbClr val="17438B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6) Hoe zeker voelde u zich in het contact met de arts tijdens de artsenvisite?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00" b="1" i="0" u="none" strike="noStrike" kern="1200" cap="all" spc="12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Bewerkt!$D$35</c:f>
              <c:strCache>
                <c:ptCount val="1"/>
                <c:pt idx="0">
                  <c:v>1 - Heel zeker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Bewerkt!$E$34:$F$34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Bewerkt!$E$35:$F$35</c:f>
              <c:numCache>
                <c:formatCode>0%</c:formatCode>
                <c:ptCount val="2"/>
                <c:pt idx="0">
                  <c:v>0.14035087719298245</c:v>
                </c:pt>
                <c:pt idx="1">
                  <c:v>0.25925925925925924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0-4D04-A49B-2A2AC0E6CE6E}"/>
            </c:ext>
          </c:extLst>
        </c:ser>
        <c:ser>
          <c:idx val="1"/>
          <c:order val="1"/>
          <c:tx>
            <c:strRef>
              <c:f>Bewerkt!$D$36</c:f>
              <c:strCache>
                <c:ptCount val="1"/>
                <c:pt idx="0">
                  <c:v>2 - Zeker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Bewerkt!$E$34:$F$34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Bewerkt!$E$36:$F$36</c:f>
              <c:numCache>
                <c:formatCode>0%</c:formatCode>
                <c:ptCount val="2"/>
                <c:pt idx="0">
                  <c:v>0.61403508771929827</c:v>
                </c:pt>
                <c:pt idx="1">
                  <c:v>0.62962962962962965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0-4D04-A49B-2A2AC0E6CE6E}"/>
            </c:ext>
          </c:extLst>
        </c:ser>
        <c:ser>
          <c:idx val="2"/>
          <c:order val="2"/>
          <c:tx>
            <c:strRef>
              <c:f>Bewerkt!$D$37</c:f>
              <c:strCache>
                <c:ptCount val="1"/>
                <c:pt idx="0">
                  <c:v>3 - Onzeker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Bewerkt!$E$34:$F$34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Bewerkt!$E$37:$F$37</c:f>
              <c:numCache>
                <c:formatCode>0%</c:formatCode>
                <c:ptCount val="2"/>
                <c:pt idx="0">
                  <c:v>0.22807017543859648</c:v>
                </c:pt>
                <c:pt idx="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10-4D04-A49B-2A2AC0E6CE6E}"/>
            </c:ext>
          </c:extLst>
        </c:ser>
        <c:ser>
          <c:idx val="3"/>
          <c:order val="3"/>
          <c:tx>
            <c:strRef>
              <c:f>Bewerkt!$D$38</c:f>
              <c:strCache>
                <c:ptCount val="1"/>
                <c:pt idx="0">
                  <c:v>4 - Zeer onzeker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Bewerkt!$E$34:$F$34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Bewerkt!$E$38:$F$38</c:f>
              <c:numCache>
                <c:formatCode>0%</c:formatCode>
                <c:ptCount val="2"/>
                <c:pt idx="0">
                  <c:v>1.7543859649122806E-2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10-4D04-A49B-2A2AC0E6C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272352"/>
        <c:axId val="460266776"/>
      </c:barChart>
      <c:catAx>
        <c:axId val="4602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0266776"/>
        <c:crosses val="autoZero"/>
        <c:auto val="1"/>
        <c:lblAlgn val="ctr"/>
        <c:lblOffset val="100"/>
        <c:noMultiLvlLbl val="0"/>
      </c:catAx>
      <c:valAx>
        <c:axId val="46026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02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2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8) Is u gevraagd of u vragen heeft tijdens de artsenvisite?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Bewerkt!$D$51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Bewerkt!$E$49:$F$50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Bewerkt!$E$51:$F$51</c:f>
              <c:numCache>
                <c:formatCode>0%</c:formatCode>
                <c:ptCount val="2"/>
                <c:pt idx="0">
                  <c:v>0.61702127659574468</c:v>
                </c:pt>
                <c:pt idx="1">
                  <c:v>0.88888888888888884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3-4BED-AFD0-96BE667F91B4}"/>
            </c:ext>
          </c:extLst>
        </c:ser>
        <c:ser>
          <c:idx val="1"/>
          <c:order val="1"/>
          <c:tx>
            <c:strRef>
              <c:f>Bewerkt!$D$52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Bewerkt!$E$49:$F$50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Bewerkt!$E$52:$F$52</c:f>
              <c:numCache>
                <c:formatCode>0%</c:formatCode>
                <c:ptCount val="2"/>
                <c:pt idx="0">
                  <c:v>0.38297872340425532</c:v>
                </c:pt>
                <c:pt idx="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3-4BED-AFD0-96BE667F91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95971192"/>
        <c:axId val="695972176"/>
      </c:barChart>
      <c:catAx>
        <c:axId val="695971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5972176"/>
        <c:crosses val="autoZero"/>
        <c:auto val="1"/>
        <c:lblAlgn val="ctr"/>
        <c:lblOffset val="100"/>
        <c:noMultiLvlLbl val="0"/>
      </c:catAx>
      <c:valAx>
        <c:axId val="695972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597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2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7) Als er onderzoek bij u is gedaan is u dan verteld waarom en is de uitslag aan u verteld?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Bewerkt!$D$44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Bewerkt!$E$42:$F$43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Bewerkt!$E$44:$F$44</c:f>
              <c:numCache>
                <c:formatCode>0%</c:formatCode>
                <c:ptCount val="2"/>
                <c:pt idx="0">
                  <c:v>0.50980392156862742</c:v>
                </c:pt>
                <c:pt idx="1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5-4DC9-B64D-ECBA64BFADA3}"/>
            </c:ext>
          </c:extLst>
        </c:ser>
        <c:ser>
          <c:idx val="1"/>
          <c:order val="1"/>
          <c:tx>
            <c:strRef>
              <c:f>Bewerkt!$D$45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Bewerkt!$E$42:$F$43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Bewerkt!$E$45:$F$45</c:f>
              <c:numCache>
                <c:formatCode>0%</c:formatCode>
                <c:ptCount val="2"/>
                <c:pt idx="0">
                  <c:v>0.43137254901960786</c:v>
                </c:pt>
                <c:pt idx="1">
                  <c:v>0.12962962962962962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75-4DC9-B64D-ECBA64BFADA3}"/>
            </c:ext>
          </c:extLst>
        </c:ser>
        <c:ser>
          <c:idx val="2"/>
          <c:order val="2"/>
          <c:tx>
            <c:strRef>
              <c:f>Bewerkt!$D$46</c:f>
              <c:strCache>
                <c:ptCount val="1"/>
                <c:pt idx="0">
                  <c:v>Niet van toepassing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Bewerkt!$E$42:$F$43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Bewerkt!$E$46:$F$46</c:f>
              <c:numCache>
                <c:formatCode>0%</c:formatCode>
                <c:ptCount val="2"/>
                <c:pt idx="0">
                  <c:v>5.8823529411764705E-2</c:v>
                </c:pt>
                <c:pt idx="1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75-4DC9-B64D-ECBA64BFA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780192"/>
        <c:axId val="696780520"/>
      </c:barChart>
      <c:catAx>
        <c:axId val="69678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6780520"/>
        <c:crosses val="autoZero"/>
        <c:auto val="1"/>
        <c:lblAlgn val="ctr"/>
        <c:lblOffset val="100"/>
        <c:noMultiLvlLbl val="0"/>
      </c:catAx>
      <c:valAx>
        <c:axId val="69678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678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NL" sz="12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9) Wordt er naar u geluisterd en voelt u zich gehoord tijdens de artsenvisite?</a:t>
            </a:r>
          </a:p>
        </c:rich>
      </c:tx>
      <c:layout>
        <c:manualLayout>
          <c:xMode val="edge"/>
          <c:yMode val="edge"/>
          <c:x val="0.1904234470691163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Bewerkt!$D$58</c:f>
              <c:strCache>
                <c:ptCount val="1"/>
                <c:pt idx="0">
                  <c:v>Heel veel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Bewerkt!$E$56:$F$57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Bewerkt!$E$58:$F$58</c:f>
              <c:numCache>
                <c:formatCode>0%</c:formatCode>
                <c:ptCount val="2"/>
                <c:pt idx="0">
                  <c:v>0.10526315789473684</c:v>
                </c:pt>
                <c:pt idx="1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A36-B265-68EC10DEEE32}"/>
            </c:ext>
          </c:extLst>
        </c:ser>
        <c:ser>
          <c:idx val="1"/>
          <c:order val="1"/>
          <c:tx>
            <c:strRef>
              <c:f>Bewerkt!$D$59</c:f>
              <c:strCache>
                <c:ptCount val="1"/>
                <c:pt idx="0">
                  <c:v>Veel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Bewerkt!$E$56:$F$57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Bewerkt!$E$59:$F$59</c:f>
              <c:numCache>
                <c:formatCode>0%</c:formatCode>
                <c:ptCount val="2"/>
                <c:pt idx="0">
                  <c:v>0.75438596491228072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A36-B265-68EC10DEEE32}"/>
            </c:ext>
          </c:extLst>
        </c:ser>
        <c:ser>
          <c:idx val="2"/>
          <c:order val="2"/>
          <c:tx>
            <c:strRef>
              <c:f>Bewerkt!$D$60</c:f>
              <c:strCache>
                <c:ptCount val="1"/>
                <c:pt idx="0">
                  <c:v>Weinig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Bewerkt!$E$56:$F$57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Bewerkt!$E$60:$F$60</c:f>
              <c:numCache>
                <c:formatCode>0%</c:formatCode>
                <c:ptCount val="2"/>
                <c:pt idx="0">
                  <c:v>0.10526315789473684</c:v>
                </c:pt>
                <c:pt idx="1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A36-B265-68EC10DEEE32}"/>
            </c:ext>
          </c:extLst>
        </c:ser>
        <c:ser>
          <c:idx val="3"/>
          <c:order val="3"/>
          <c:tx>
            <c:strRef>
              <c:f>Bewerkt!$D$61</c:f>
              <c:strCache>
                <c:ptCount val="1"/>
                <c:pt idx="0">
                  <c:v>Heel weinig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Bewerkt!$E$56:$F$57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Bewerkt!$E$61:$F$61</c:f>
              <c:numCache>
                <c:formatCode>0%</c:formatCode>
                <c:ptCount val="2"/>
                <c:pt idx="0">
                  <c:v>3.5087719298245612E-2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A36-B265-68EC10DEE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055168"/>
        <c:axId val="691048344"/>
      </c:barChart>
      <c:catAx>
        <c:axId val="6960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1048344"/>
        <c:crosses val="autoZero"/>
        <c:auto val="1"/>
        <c:lblAlgn val="ctr"/>
        <c:lblOffset val="100"/>
        <c:noMultiLvlLbl val="0"/>
      </c:catAx>
      <c:valAx>
        <c:axId val="691048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60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cap="all" spc="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NL" sz="12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11) Is het na de visite voor u helemaal duidelijk wat er gaat gebeuren of wat het plan is?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cap="all" spc="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Bewerkt!$D$76</c:f>
              <c:strCache>
                <c:ptCount val="1"/>
                <c:pt idx="0">
                  <c:v>Ja, helemaal duidelijk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Bewerkt!$E$74:$F$75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Bewerkt!$E$76:$F$76</c:f>
              <c:numCache>
                <c:formatCode>0%</c:formatCode>
                <c:ptCount val="2"/>
                <c:pt idx="0">
                  <c:v>0.56140350877192979</c:v>
                </c:pt>
                <c:pt idx="1">
                  <c:v>0.90740740740740744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A-4D85-B5AC-BC7DDDAA1C06}"/>
            </c:ext>
          </c:extLst>
        </c:ser>
        <c:ser>
          <c:idx val="1"/>
          <c:order val="1"/>
          <c:tx>
            <c:strRef>
              <c:f>Bewerkt!$D$77</c:f>
              <c:strCache>
                <c:ptCount val="1"/>
                <c:pt idx="0">
                  <c:v>Nee, niet duidelijk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Bewerkt!$E$74:$F$75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Bewerkt!$E$77:$F$77</c:f>
              <c:numCache>
                <c:formatCode>0%</c:formatCode>
                <c:ptCount val="2"/>
                <c:pt idx="0">
                  <c:v>0.42105263157894735</c:v>
                </c:pt>
                <c:pt idx="1">
                  <c:v>9.2592592592592587E-2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A-4D85-B5AC-BC7DDDAA1C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92759920"/>
        <c:axId val="692767464"/>
      </c:barChart>
      <c:catAx>
        <c:axId val="69275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2767464"/>
        <c:crosses val="autoZero"/>
        <c:auto val="1"/>
        <c:lblAlgn val="ctr"/>
        <c:lblOffset val="100"/>
        <c:noMultiLvlLbl val="0"/>
      </c:catAx>
      <c:valAx>
        <c:axId val="692767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275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2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10) Als er tijdens de artsenvisite een beslissing werd genomen over uw behandeling wie nam deze dan?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24421292650918636"/>
          <c:w val="0.88498840769903764"/>
          <c:h val="0.42211187664041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Bewerkt!$D$66</c:f>
              <c:strCache>
                <c:ptCount val="1"/>
                <c:pt idx="0">
                  <c:v>Ik nam zelf de beslissing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Bewerkt!$E$64:$F$65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Bewerkt!$E$66:$F$66</c:f>
              <c:numCache>
                <c:formatCode>0%</c:formatCode>
                <c:ptCount val="2"/>
                <c:pt idx="0">
                  <c:v>0</c:v>
                </c:pt>
                <c:pt idx="1">
                  <c:v>4.0816326530612242E-2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B-4C5D-B04F-BF84AE4271B2}"/>
            </c:ext>
          </c:extLst>
        </c:ser>
        <c:ser>
          <c:idx val="1"/>
          <c:order val="1"/>
          <c:tx>
            <c:strRef>
              <c:f>Bewerkt!$D$67</c:f>
              <c:strCache>
                <c:ptCount val="1"/>
                <c:pt idx="0">
                  <c:v>Ik nam zelf de beslissing waarin de mening van de arts meetelde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Bewerkt!$E$64:$F$65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Bewerkt!$E$67:$F$67</c:f>
              <c:numCache>
                <c:formatCode>0%</c:formatCode>
                <c:ptCount val="2"/>
                <c:pt idx="0">
                  <c:v>9.2592592592592587E-2</c:v>
                </c:pt>
                <c:pt idx="1">
                  <c:v>6.1224489795918366E-2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FB-4C5D-B04F-BF84AE4271B2}"/>
            </c:ext>
          </c:extLst>
        </c:ser>
        <c:ser>
          <c:idx val="2"/>
          <c:order val="2"/>
          <c:tx>
            <c:strRef>
              <c:f>Bewerkt!$D$68</c:f>
              <c:strCache>
                <c:ptCount val="1"/>
                <c:pt idx="0">
                  <c:v>De arts en ik namen samen de beslissing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Bewerkt!$E$64:$F$65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Bewerkt!$E$68:$F$68</c:f>
              <c:numCache>
                <c:formatCode>0%</c:formatCode>
                <c:ptCount val="2"/>
                <c:pt idx="0">
                  <c:v>0.25925925925925924</c:v>
                </c:pt>
                <c:pt idx="1">
                  <c:v>0.36734693877551022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FB-4C5D-B04F-BF84AE4271B2}"/>
            </c:ext>
          </c:extLst>
        </c:ser>
        <c:ser>
          <c:idx val="3"/>
          <c:order val="3"/>
          <c:tx>
            <c:strRef>
              <c:f>Bewerkt!$D$69</c:f>
              <c:strCache>
                <c:ptCount val="1"/>
                <c:pt idx="0">
                  <c:v>De arts nam de beslissing waarin mijn mening meetelde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Bewerkt!$E$64:$F$65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Bewerkt!$E$69:$F$69</c:f>
              <c:numCache>
                <c:formatCode>0%</c:formatCode>
                <c:ptCount val="2"/>
                <c:pt idx="0">
                  <c:v>0.42592592592592593</c:v>
                </c:pt>
                <c:pt idx="1">
                  <c:v>0.26530612244897961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FB-4C5D-B04F-BF84AE4271B2}"/>
            </c:ext>
          </c:extLst>
        </c:ser>
        <c:ser>
          <c:idx val="4"/>
          <c:order val="4"/>
          <c:tx>
            <c:strRef>
              <c:f>Bewerkt!$D$70</c:f>
              <c:strCache>
                <c:ptCount val="1"/>
                <c:pt idx="0">
                  <c:v>De arts nam de beslissing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Bewerkt!$E$64:$F$65</c:f>
              <c:strCache>
                <c:ptCount val="2"/>
                <c:pt idx="0">
                  <c:v>% Nulmeting</c:v>
                </c:pt>
                <c:pt idx="1">
                  <c:v>% Resultaat</c:v>
                </c:pt>
              </c:strCache>
            </c:strRef>
          </c:cat>
          <c:val>
            <c:numRef>
              <c:f>Bewerkt!$E$70:$F$70</c:f>
              <c:numCache>
                <c:formatCode>0%</c:formatCode>
                <c:ptCount val="2"/>
                <c:pt idx="0">
                  <c:v>0.22222222222222221</c:v>
                </c:pt>
                <c:pt idx="1">
                  <c:v>0.26530612244897961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FB-4C5D-B04F-BF84AE427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936336"/>
        <c:axId val="687937976"/>
      </c:barChart>
      <c:catAx>
        <c:axId val="68793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87937976"/>
        <c:crosses val="autoZero"/>
        <c:auto val="1"/>
        <c:lblAlgn val="ctr"/>
        <c:lblOffset val="100"/>
        <c:noMultiLvlLbl val="0"/>
      </c:catAx>
      <c:valAx>
        <c:axId val="68793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8793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ayout>
        <c:manualLayout>
          <c:xMode val="edge"/>
          <c:yMode val="edge"/>
          <c:x val="0.19330535030688542"/>
          <c:y val="0.72474123410386926"/>
          <c:w val="0.75183946598904738"/>
          <c:h val="0.24854486504593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13ABF-4594-4D6D-8F05-611B5CED0AD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E65297E2-8B02-4166-98A7-BC6FE4E57503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nl-NL" sz="1400" dirty="0"/>
            <a:t>◘  Visite direct aan bed patiënt</a:t>
          </a:r>
        </a:p>
        <a:p>
          <a:pPr algn="l"/>
          <a:r>
            <a:rPr lang="nl-NL" sz="1400" dirty="0"/>
            <a:t>◘  Op tijd beginnen</a:t>
          </a:r>
        </a:p>
        <a:p>
          <a:pPr algn="l"/>
          <a:r>
            <a:rPr lang="nl-NL" sz="1400" dirty="0"/>
            <a:t>◘  Vaste structuur</a:t>
          </a:r>
        </a:p>
        <a:p>
          <a:pPr algn="l"/>
          <a:r>
            <a:rPr lang="nl-NL" sz="1400" dirty="0"/>
            <a:t>◘  Visite </a:t>
          </a:r>
        </a:p>
        <a:p>
          <a:pPr algn="l"/>
          <a:r>
            <a:rPr lang="nl-NL" sz="1400" dirty="0"/>
            <a:t>◘  ‘Géén’ telefoon</a:t>
          </a:r>
        </a:p>
        <a:p>
          <a:pPr algn="l"/>
          <a:r>
            <a:rPr lang="nl-NL" sz="1400" dirty="0"/>
            <a:t>◘  Informeren patiënt</a:t>
          </a:r>
        </a:p>
        <a:p>
          <a:pPr algn="l"/>
          <a:r>
            <a:rPr lang="nl-NL" sz="1400" dirty="0"/>
            <a:t>◘  Vast inbreng arts, vpk, pat</a:t>
          </a:r>
        </a:p>
        <a:p>
          <a:pPr algn="l"/>
          <a:r>
            <a:rPr lang="nl-NL" sz="1400" dirty="0"/>
            <a:t>◘  Zaken zo </a:t>
          </a:r>
          <a:r>
            <a:rPr lang="nl-NL" sz="1400" dirty="0" err="1"/>
            <a:t>mglk</a:t>
          </a:r>
          <a:r>
            <a:rPr lang="nl-NL" sz="1400" dirty="0"/>
            <a:t> direct afhandelen</a:t>
          </a:r>
        </a:p>
        <a:p>
          <a:pPr algn="l"/>
          <a:r>
            <a:rPr lang="nl-NL" sz="1400" dirty="0"/>
            <a:t>◘  Herhalen afspraken </a:t>
          </a:r>
        </a:p>
        <a:p>
          <a:pPr algn="l"/>
          <a:r>
            <a:rPr lang="nl-NL" sz="1400" dirty="0"/>
            <a:t>◘  Vraag: vragen patiënt</a:t>
          </a:r>
        </a:p>
        <a:p>
          <a:pPr algn="l"/>
          <a:r>
            <a:rPr lang="nl-NL" sz="1400" dirty="0"/>
            <a:t>◘  Supervisie aanwezig </a:t>
          </a:r>
        </a:p>
      </dgm:t>
    </dgm:pt>
    <dgm:pt modelId="{9090544C-434E-4A07-A720-D73D00CA9C7B}" type="parTrans" cxnId="{2CBBB033-B61B-49EC-9569-6531A0DC34F5}">
      <dgm:prSet/>
      <dgm:spPr/>
      <dgm:t>
        <a:bodyPr/>
        <a:lstStyle/>
        <a:p>
          <a:endParaRPr lang="nl-NL"/>
        </a:p>
      </dgm:t>
    </dgm:pt>
    <dgm:pt modelId="{E72420BB-BDA4-4674-AA9C-2D866925FFB0}" type="sibTrans" cxnId="{2CBBB033-B61B-49EC-9569-6531A0DC34F5}">
      <dgm:prSet/>
      <dgm:spPr/>
      <dgm:t>
        <a:bodyPr/>
        <a:lstStyle/>
        <a:p>
          <a:endParaRPr lang="nl-NL"/>
        </a:p>
      </dgm:t>
    </dgm:pt>
    <dgm:pt modelId="{A23E0A28-F127-4D9A-887E-A55FB1ED51C4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nl-NL" sz="1400" dirty="0"/>
            <a:t>◘  Acties / opdrachten uitwerken</a:t>
          </a:r>
        </a:p>
        <a:p>
          <a:pPr algn="l"/>
          <a:r>
            <a:rPr lang="nl-NL" sz="1400" dirty="0"/>
            <a:t>◘  Informeren tijd onderzoek pat   </a:t>
          </a:r>
        </a:p>
        <a:p>
          <a:pPr algn="l"/>
          <a:r>
            <a:rPr lang="nl-NL" sz="1400" dirty="0"/>
            <a:t>◘  Verslaglegging </a:t>
          </a:r>
        </a:p>
        <a:p>
          <a:pPr algn="l"/>
          <a:r>
            <a:rPr lang="nl-NL" sz="1400" dirty="0"/>
            <a:t>◘  Overdracht </a:t>
          </a:r>
        </a:p>
        <a:p>
          <a:pPr algn="l"/>
          <a:r>
            <a:rPr lang="nl-NL" sz="1400" dirty="0"/>
            <a:t>◘  Aangepast tijden CT-</a:t>
          </a:r>
          <a:r>
            <a:rPr lang="nl-NL" sz="1400" dirty="0" err="1"/>
            <a:t>slots</a:t>
          </a:r>
          <a:endParaRPr lang="nl-NL" sz="1400" dirty="0"/>
        </a:p>
        <a:p>
          <a:pPr algn="l"/>
          <a:endParaRPr lang="nl-NL" sz="1400" dirty="0"/>
        </a:p>
        <a:p>
          <a:pPr algn="ctr"/>
          <a:endParaRPr lang="nl-NL" sz="1400" dirty="0"/>
        </a:p>
        <a:p>
          <a:pPr algn="ctr"/>
          <a:r>
            <a:rPr lang="nl-NL" sz="1400" dirty="0"/>
            <a:t> </a:t>
          </a:r>
        </a:p>
      </dgm:t>
    </dgm:pt>
    <dgm:pt modelId="{0176E8E0-9C03-40E1-843E-648C21E5C137}" type="parTrans" cxnId="{3DB31BF5-FC28-4F29-88B1-458E7196E38A}">
      <dgm:prSet/>
      <dgm:spPr/>
      <dgm:t>
        <a:bodyPr/>
        <a:lstStyle/>
        <a:p>
          <a:endParaRPr lang="nl-NL"/>
        </a:p>
      </dgm:t>
    </dgm:pt>
    <dgm:pt modelId="{CAE04725-CD62-420B-BBA1-E1D722C6B8F1}" type="sibTrans" cxnId="{3DB31BF5-FC28-4F29-88B1-458E7196E38A}">
      <dgm:prSet/>
      <dgm:spPr/>
      <dgm:t>
        <a:bodyPr/>
        <a:lstStyle/>
        <a:p>
          <a:endParaRPr lang="nl-NL"/>
        </a:p>
      </dgm:t>
    </dgm:pt>
    <dgm:pt modelId="{2B28E040-5D92-4AE3-BAE7-2B5A2C600DCD}">
      <dgm:prSet phldrT="[Teks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5725" algn="l"/>
            </a:tabLst>
            <a:defRPr/>
          </a:pPr>
          <a:r>
            <a:rPr lang="nl-NL" sz="1400" dirty="0"/>
            <a:t>◘  Vragen arts in lijst (AD en ND)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5725" algn="l"/>
            </a:tabLst>
            <a:defRPr/>
          </a:pPr>
          <a:r>
            <a:rPr lang="nl-NL" sz="1400" dirty="0"/>
            <a:t>◘  Triage pat lab 6:00 uur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5725" algn="l"/>
            </a:tabLst>
            <a:defRPr/>
          </a:pPr>
          <a:r>
            <a:rPr lang="nl-NL" sz="1400" dirty="0"/>
            <a:t>◘  Hulp patiënt bij voorbereiding</a:t>
          </a:r>
        </a:p>
        <a:p>
          <a:pPr lvl="0" algn="l" defTabSz="622300">
            <a:lnSpc>
              <a:spcPct val="150000"/>
            </a:lnSpc>
            <a:spcBef>
              <a:spcPts val="0"/>
            </a:spcBef>
            <a:spcAft>
              <a:spcPts val="0"/>
            </a:spcAft>
            <a:tabLst>
              <a:tab pos="85725" algn="l"/>
            </a:tabLst>
          </a:pPr>
          <a:r>
            <a:rPr lang="nl-NL" sz="1400" dirty="0"/>
            <a:t>◘  Check bij overdracht gegevens</a:t>
          </a:r>
        </a:p>
        <a:p>
          <a:pPr lvl="0" algn="l" defTabSz="622300">
            <a:lnSpc>
              <a:spcPct val="150000"/>
            </a:lnSpc>
            <a:spcBef>
              <a:spcPts val="0"/>
            </a:spcBef>
            <a:spcAft>
              <a:spcPts val="0"/>
            </a:spcAft>
            <a:tabLst>
              <a:tab pos="85725" algn="l"/>
            </a:tabLst>
          </a:pPr>
          <a:r>
            <a:rPr lang="nl-NL" sz="1400" dirty="0"/>
            <a:t>◘  Afspraken over routing </a:t>
          </a:r>
        </a:p>
        <a:p>
          <a:pPr lvl="0" algn="l" defTabSz="622300">
            <a:lnSpc>
              <a:spcPct val="150000"/>
            </a:lnSpc>
            <a:spcBef>
              <a:spcPts val="0"/>
            </a:spcBef>
            <a:spcAft>
              <a:spcPts val="0"/>
            </a:spcAft>
            <a:tabLst>
              <a:tab pos="85725" algn="l"/>
            </a:tabLst>
          </a:pPr>
          <a:r>
            <a:rPr lang="nl-NL" sz="1400" dirty="0"/>
            <a:t>◘  COW paraat </a:t>
          </a:r>
        </a:p>
        <a:p>
          <a:pPr lvl="0" algn="l" defTabSz="622300">
            <a:lnSpc>
              <a:spcPct val="150000"/>
            </a:lnSpc>
            <a:spcBef>
              <a:spcPts val="0"/>
            </a:spcBef>
            <a:spcAft>
              <a:spcPts val="0"/>
            </a:spcAft>
            <a:tabLst>
              <a:tab pos="85725" algn="l"/>
            </a:tabLst>
          </a:pPr>
          <a:r>
            <a:rPr lang="nl-NL" sz="1400" dirty="0"/>
            <a:t>◘  Op tijd aanwezig </a:t>
          </a:r>
        </a:p>
        <a:p>
          <a:pPr lvl="0" algn="l" defTabSz="622300">
            <a:lnSpc>
              <a:spcPct val="150000"/>
            </a:lnSpc>
            <a:spcBef>
              <a:spcPts val="0"/>
            </a:spcBef>
            <a:spcAft>
              <a:spcPts val="0"/>
            </a:spcAft>
            <a:tabLst>
              <a:tab pos="85725" algn="l"/>
            </a:tabLst>
          </a:pPr>
          <a:r>
            <a:rPr lang="nl-NL" sz="1400" dirty="0"/>
            <a:t>◘  Telefoons weg</a:t>
          </a:r>
        </a:p>
      </dgm:t>
    </dgm:pt>
    <dgm:pt modelId="{65B6D229-8983-494E-BA16-45ED63FA6E8E}" type="sibTrans" cxnId="{F05C2EB1-BD2E-4B97-AB61-F4FAF075005D}">
      <dgm:prSet/>
      <dgm:spPr/>
      <dgm:t>
        <a:bodyPr/>
        <a:lstStyle/>
        <a:p>
          <a:endParaRPr lang="nl-NL"/>
        </a:p>
      </dgm:t>
    </dgm:pt>
    <dgm:pt modelId="{67086A16-7B27-4320-81D3-AD94E37D4ACA}" type="parTrans" cxnId="{F05C2EB1-BD2E-4B97-AB61-F4FAF075005D}">
      <dgm:prSet/>
      <dgm:spPr/>
      <dgm:t>
        <a:bodyPr/>
        <a:lstStyle/>
        <a:p>
          <a:endParaRPr lang="nl-NL"/>
        </a:p>
      </dgm:t>
    </dgm:pt>
    <dgm:pt modelId="{2ABC4129-67CF-411E-932E-7538D28496EB}" type="pres">
      <dgm:prSet presAssocID="{74713ABF-4594-4D6D-8F05-611B5CED0AD3}" presName="Name0" presStyleCnt="0">
        <dgm:presLayoutVars>
          <dgm:dir/>
          <dgm:resizeHandles val="exact"/>
        </dgm:presLayoutVars>
      </dgm:prSet>
      <dgm:spPr/>
    </dgm:pt>
    <dgm:pt modelId="{3A2B0030-6EFB-414D-979B-9BA85F580DA4}" type="pres">
      <dgm:prSet presAssocID="{74713ABF-4594-4D6D-8F05-611B5CED0AD3}" presName="bkgdShp" presStyleLbl="alignAccFollowNode1" presStyleIdx="0" presStyleCnt="1" custScaleY="215344" custLinFactNeighborX="422" custLinFactNeighborY="24389"/>
      <dgm:spPr/>
    </dgm:pt>
    <dgm:pt modelId="{97CFC908-D09A-4A22-BACF-10C89DBB3D77}" type="pres">
      <dgm:prSet presAssocID="{74713ABF-4594-4D6D-8F05-611B5CED0AD3}" presName="linComp" presStyleCnt="0"/>
      <dgm:spPr/>
    </dgm:pt>
    <dgm:pt modelId="{9FC0575A-ECB7-4997-8E16-D65C98AF463B}" type="pres">
      <dgm:prSet presAssocID="{2B28E040-5D92-4AE3-BAE7-2B5A2C600DCD}" presName="compNode" presStyleCnt="0"/>
      <dgm:spPr/>
    </dgm:pt>
    <dgm:pt modelId="{06D5E467-00F8-44EF-85B8-B544AAE84A6E}" type="pres">
      <dgm:prSet presAssocID="{2B28E040-5D92-4AE3-BAE7-2B5A2C600DCD}" presName="node" presStyleLbl="node1" presStyleIdx="0" presStyleCnt="3" custScaleX="128438" custScaleY="107928" custLinFactNeighborX="1517" custLinFactNeighborY="-39072">
        <dgm:presLayoutVars>
          <dgm:bulletEnabled val="1"/>
        </dgm:presLayoutVars>
      </dgm:prSet>
      <dgm:spPr/>
    </dgm:pt>
    <dgm:pt modelId="{CD8E5019-C256-4591-A608-17EFA0D32F9A}" type="pres">
      <dgm:prSet presAssocID="{2B28E040-5D92-4AE3-BAE7-2B5A2C600DCD}" presName="invisiNode" presStyleLbl="node1" presStyleIdx="0" presStyleCnt="3"/>
      <dgm:spPr/>
    </dgm:pt>
    <dgm:pt modelId="{7B80E539-FC64-4172-BDDF-14B75C03CD58}" type="pres">
      <dgm:prSet presAssocID="{2B28E040-5D92-4AE3-BAE7-2B5A2C600DCD}" presName="imagNode" presStyleLbl="fgImgPlace1" presStyleIdx="0" presStyleCnt="3" custScaleX="129738" custScaleY="80955" custLinFactNeighborX="1568" custLinFactNeighborY="-42337"/>
      <dgm:spPr>
        <a:solidFill>
          <a:schemeClr val="accent5">
            <a:lumMod val="60000"/>
            <a:lumOff val="40000"/>
          </a:schemeClr>
        </a:solidFill>
      </dgm:spPr>
    </dgm:pt>
    <dgm:pt modelId="{983E5198-F3EF-42DB-9521-FDFF725B2BF0}" type="pres">
      <dgm:prSet presAssocID="{65B6D229-8983-494E-BA16-45ED63FA6E8E}" presName="sibTrans" presStyleLbl="sibTrans2D1" presStyleIdx="0" presStyleCnt="0"/>
      <dgm:spPr/>
    </dgm:pt>
    <dgm:pt modelId="{BF90D94C-1483-4A54-AB9E-56A4A1E2169D}" type="pres">
      <dgm:prSet presAssocID="{E65297E2-8B02-4166-98A7-BC6FE4E57503}" presName="compNode" presStyleCnt="0"/>
      <dgm:spPr/>
    </dgm:pt>
    <dgm:pt modelId="{14AE6A7D-1196-4A9E-92D2-E40F41032CE9}" type="pres">
      <dgm:prSet presAssocID="{E65297E2-8B02-4166-98A7-BC6FE4E57503}" presName="node" presStyleLbl="node1" presStyleIdx="1" presStyleCnt="3" custScaleX="128310" custScaleY="107928" custLinFactNeighborX="857" custLinFactNeighborY="-39563">
        <dgm:presLayoutVars>
          <dgm:bulletEnabled val="1"/>
        </dgm:presLayoutVars>
      </dgm:prSet>
      <dgm:spPr/>
    </dgm:pt>
    <dgm:pt modelId="{E7600AAB-4268-4F88-AC08-59B52B29134C}" type="pres">
      <dgm:prSet presAssocID="{E65297E2-8B02-4166-98A7-BC6FE4E57503}" presName="invisiNode" presStyleLbl="node1" presStyleIdx="1" presStyleCnt="3"/>
      <dgm:spPr/>
    </dgm:pt>
    <dgm:pt modelId="{439F7ECD-E8C8-4B31-9E2A-38797549F96F}" type="pres">
      <dgm:prSet presAssocID="{E65297E2-8B02-4166-98A7-BC6FE4E57503}" presName="imagNode" presStyleLbl="fgImgPlace1" presStyleIdx="1" presStyleCnt="3" custScaleX="128183" custScaleY="80955" custLinFactNeighborX="1069" custLinFactNeighborY="-41104"/>
      <dgm:spPr>
        <a:solidFill>
          <a:schemeClr val="accent5">
            <a:lumMod val="60000"/>
            <a:lumOff val="40000"/>
          </a:schemeClr>
        </a:solidFill>
      </dgm:spPr>
    </dgm:pt>
    <dgm:pt modelId="{DB441867-7CF8-4157-9939-107253E67135}" type="pres">
      <dgm:prSet presAssocID="{E72420BB-BDA4-4674-AA9C-2D866925FFB0}" presName="sibTrans" presStyleLbl="sibTrans2D1" presStyleIdx="0" presStyleCnt="0"/>
      <dgm:spPr/>
    </dgm:pt>
    <dgm:pt modelId="{D4976EB1-5BE0-4AFC-AAC0-35AEEB727F5D}" type="pres">
      <dgm:prSet presAssocID="{A23E0A28-F127-4D9A-887E-A55FB1ED51C4}" presName="compNode" presStyleCnt="0"/>
      <dgm:spPr/>
    </dgm:pt>
    <dgm:pt modelId="{A76B4C61-6413-4420-9889-5134471352FB}" type="pres">
      <dgm:prSet presAssocID="{A23E0A28-F127-4D9A-887E-A55FB1ED51C4}" presName="node" presStyleLbl="node1" presStyleIdx="2" presStyleCnt="3" custScaleX="127929" custScaleY="107928" custLinFactNeighborX="329" custLinFactNeighborY="-38485">
        <dgm:presLayoutVars>
          <dgm:bulletEnabled val="1"/>
        </dgm:presLayoutVars>
      </dgm:prSet>
      <dgm:spPr/>
    </dgm:pt>
    <dgm:pt modelId="{55E7CE4A-D828-4D10-BDD1-54BF36BD1FBF}" type="pres">
      <dgm:prSet presAssocID="{A23E0A28-F127-4D9A-887E-A55FB1ED51C4}" presName="invisiNode" presStyleLbl="node1" presStyleIdx="2" presStyleCnt="3"/>
      <dgm:spPr/>
    </dgm:pt>
    <dgm:pt modelId="{300E9F70-0C9F-41DB-A4C2-8DDEED69FFC5}" type="pres">
      <dgm:prSet presAssocID="{A23E0A28-F127-4D9A-887E-A55FB1ED51C4}" presName="imagNode" presStyleLbl="fgImgPlace1" presStyleIdx="2" presStyleCnt="3" custScaleX="128056" custScaleY="80955" custLinFactNeighborX="36" custLinFactNeighborY="-40667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C82A4F00-1044-47A0-8748-2CF16F0CD52C}" type="presOf" srcId="{E72420BB-BDA4-4674-AA9C-2D866925FFB0}" destId="{DB441867-7CF8-4157-9939-107253E67135}" srcOrd="0" destOrd="0" presId="urn:microsoft.com/office/officeart/2005/8/layout/pList2"/>
    <dgm:cxn modelId="{F9D0581D-A9E1-4E56-A52F-C8148FCE04DF}" type="presOf" srcId="{74713ABF-4594-4D6D-8F05-611B5CED0AD3}" destId="{2ABC4129-67CF-411E-932E-7538D28496EB}" srcOrd="0" destOrd="0" presId="urn:microsoft.com/office/officeart/2005/8/layout/pList2"/>
    <dgm:cxn modelId="{2CBBB033-B61B-49EC-9569-6531A0DC34F5}" srcId="{74713ABF-4594-4D6D-8F05-611B5CED0AD3}" destId="{E65297E2-8B02-4166-98A7-BC6FE4E57503}" srcOrd="1" destOrd="0" parTransId="{9090544C-434E-4A07-A720-D73D00CA9C7B}" sibTransId="{E72420BB-BDA4-4674-AA9C-2D866925FFB0}"/>
    <dgm:cxn modelId="{96E0A264-AB78-47BA-B8A3-8B0900273872}" type="presOf" srcId="{A23E0A28-F127-4D9A-887E-A55FB1ED51C4}" destId="{A76B4C61-6413-4420-9889-5134471352FB}" srcOrd="0" destOrd="0" presId="urn:microsoft.com/office/officeart/2005/8/layout/pList2"/>
    <dgm:cxn modelId="{520B4069-2A7B-4B3B-97D4-840534880DC7}" type="presOf" srcId="{E65297E2-8B02-4166-98A7-BC6FE4E57503}" destId="{14AE6A7D-1196-4A9E-92D2-E40F41032CE9}" srcOrd="0" destOrd="0" presId="urn:microsoft.com/office/officeart/2005/8/layout/pList2"/>
    <dgm:cxn modelId="{F05C2EB1-BD2E-4B97-AB61-F4FAF075005D}" srcId="{74713ABF-4594-4D6D-8F05-611B5CED0AD3}" destId="{2B28E040-5D92-4AE3-BAE7-2B5A2C600DCD}" srcOrd="0" destOrd="0" parTransId="{67086A16-7B27-4320-81D3-AD94E37D4ACA}" sibTransId="{65B6D229-8983-494E-BA16-45ED63FA6E8E}"/>
    <dgm:cxn modelId="{5AB140B8-7429-4C73-B8BA-C22DBF1CA4A4}" type="presOf" srcId="{65B6D229-8983-494E-BA16-45ED63FA6E8E}" destId="{983E5198-F3EF-42DB-9521-FDFF725B2BF0}" srcOrd="0" destOrd="0" presId="urn:microsoft.com/office/officeart/2005/8/layout/pList2"/>
    <dgm:cxn modelId="{51EF73E5-5DB0-44EC-B144-BB18E55ED32D}" type="presOf" srcId="{2B28E040-5D92-4AE3-BAE7-2B5A2C600DCD}" destId="{06D5E467-00F8-44EF-85B8-B544AAE84A6E}" srcOrd="0" destOrd="0" presId="urn:microsoft.com/office/officeart/2005/8/layout/pList2"/>
    <dgm:cxn modelId="{3DB31BF5-FC28-4F29-88B1-458E7196E38A}" srcId="{74713ABF-4594-4D6D-8F05-611B5CED0AD3}" destId="{A23E0A28-F127-4D9A-887E-A55FB1ED51C4}" srcOrd="2" destOrd="0" parTransId="{0176E8E0-9C03-40E1-843E-648C21E5C137}" sibTransId="{CAE04725-CD62-420B-BBA1-E1D722C6B8F1}"/>
    <dgm:cxn modelId="{804097D8-3CDB-4109-A25A-3A06D46BD44B}" type="presParOf" srcId="{2ABC4129-67CF-411E-932E-7538D28496EB}" destId="{3A2B0030-6EFB-414D-979B-9BA85F580DA4}" srcOrd="0" destOrd="0" presId="urn:microsoft.com/office/officeart/2005/8/layout/pList2"/>
    <dgm:cxn modelId="{7349F20A-A9EB-4697-8378-F2CAC9480F0C}" type="presParOf" srcId="{2ABC4129-67CF-411E-932E-7538D28496EB}" destId="{97CFC908-D09A-4A22-BACF-10C89DBB3D77}" srcOrd="1" destOrd="0" presId="urn:microsoft.com/office/officeart/2005/8/layout/pList2"/>
    <dgm:cxn modelId="{C37A646B-3FC6-491A-A108-1AD3143AE3D3}" type="presParOf" srcId="{97CFC908-D09A-4A22-BACF-10C89DBB3D77}" destId="{9FC0575A-ECB7-4997-8E16-D65C98AF463B}" srcOrd="0" destOrd="0" presId="urn:microsoft.com/office/officeart/2005/8/layout/pList2"/>
    <dgm:cxn modelId="{5A9E8994-E187-430D-89BF-B6635D599D35}" type="presParOf" srcId="{9FC0575A-ECB7-4997-8E16-D65C98AF463B}" destId="{06D5E467-00F8-44EF-85B8-B544AAE84A6E}" srcOrd="0" destOrd="0" presId="urn:microsoft.com/office/officeart/2005/8/layout/pList2"/>
    <dgm:cxn modelId="{B94CB1F2-FDFB-42D1-A812-9B6EA8877613}" type="presParOf" srcId="{9FC0575A-ECB7-4997-8E16-D65C98AF463B}" destId="{CD8E5019-C256-4591-A608-17EFA0D32F9A}" srcOrd="1" destOrd="0" presId="urn:microsoft.com/office/officeart/2005/8/layout/pList2"/>
    <dgm:cxn modelId="{74A032B9-8DE0-4822-B2C5-D2117E2AB029}" type="presParOf" srcId="{9FC0575A-ECB7-4997-8E16-D65C98AF463B}" destId="{7B80E539-FC64-4172-BDDF-14B75C03CD58}" srcOrd="2" destOrd="0" presId="urn:microsoft.com/office/officeart/2005/8/layout/pList2"/>
    <dgm:cxn modelId="{1B0D4C9E-4F43-4303-B723-6DF48AF217D5}" type="presParOf" srcId="{97CFC908-D09A-4A22-BACF-10C89DBB3D77}" destId="{983E5198-F3EF-42DB-9521-FDFF725B2BF0}" srcOrd="1" destOrd="0" presId="urn:microsoft.com/office/officeart/2005/8/layout/pList2"/>
    <dgm:cxn modelId="{A50C99D9-E3CF-4059-B2DA-422D5B44027F}" type="presParOf" srcId="{97CFC908-D09A-4A22-BACF-10C89DBB3D77}" destId="{BF90D94C-1483-4A54-AB9E-56A4A1E2169D}" srcOrd="2" destOrd="0" presId="urn:microsoft.com/office/officeart/2005/8/layout/pList2"/>
    <dgm:cxn modelId="{AFBCD163-87CB-4BB5-8103-D3C1EDC78B21}" type="presParOf" srcId="{BF90D94C-1483-4A54-AB9E-56A4A1E2169D}" destId="{14AE6A7D-1196-4A9E-92D2-E40F41032CE9}" srcOrd="0" destOrd="0" presId="urn:microsoft.com/office/officeart/2005/8/layout/pList2"/>
    <dgm:cxn modelId="{53D0F8D2-CD28-450C-9774-F95E8F4567C8}" type="presParOf" srcId="{BF90D94C-1483-4A54-AB9E-56A4A1E2169D}" destId="{E7600AAB-4268-4F88-AC08-59B52B29134C}" srcOrd="1" destOrd="0" presId="urn:microsoft.com/office/officeart/2005/8/layout/pList2"/>
    <dgm:cxn modelId="{4841A5DD-6469-444D-8A49-8B9DABE6167B}" type="presParOf" srcId="{BF90D94C-1483-4A54-AB9E-56A4A1E2169D}" destId="{439F7ECD-E8C8-4B31-9E2A-38797549F96F}" srcOrd="2" destOrd="0" presId="urn:microsoft.com/office/officeart/2005/8/layout/pList2"/>
    <dgm:cxn modelId="{05452FEE-C473-4485-B7AB-8B0EF72BC4A1}" type="presParOf" srcId="{97CFC908-D09A-4A22-BACF-10C89DBB3D77}" destId="{DB441867-7CF8-4157-9939-107253E67135}" srcOrd="3" destOrd="0" presId="urn:microsoft.com/office/officeart/2005/8/layout/pList2"/>
    <dgm:cxn modelId="{28D710B1-C0B7-4B34-9DB0-3176BDBAA5A8}" type="presParOf" srcId="{97CFC908-D09A-4A22-BACF-10C89DBB3D77}" destId="{D4976EB1-5BE0-4AFC-AAC0-35AEEB727F5D}" srcOrd="4" destOrd="0" presId="urn:microsoft.com/office/officeart/2005/8/layout/pList2"/>
    <dgm:cxn modelId="{A1DE68DC-23CA-46F3-8262-9C1AB7981F88}" type="presParOf" srcId="{D4976EB1-5BE0-4AFC-AAC0-35AEEB727F5D}" destId="{A76B4C61-6413-4420-9889-5134471352FB}" srcOrd="0" destOrd="0" presId="urn:microsoft.com/office/officeart/2005/8/layout/pList2"/>
    <dgm:cxn modelId="{EAB7B475-A2B6-47D1-AC01-91207A748B7E}" type="presParOf" srcId="{D4976EB1-5BE0-4AFC-AAC0-35AEEB727F5D}" destId="{55E7CE4A-D828-4D10-BDD1-54BF36BD1FBF}" srcOrd="1" destOrd="0" presId="urn:microsoft.com/office/officeart/2005/8/layout/pList2"/>
    <dgm:cxn modelId="{8AA4E406-2806-40E6-BA18-B5D91B3CBAE2}" type="presParOf" srcId="{D4976EB1-5BE0-4AFC-AAC0-35AEEB727F5D}" destId="{300E9F70-0C9F-41DB-A4C2-8DDEED69FFC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DA4D8-4D78-44DD-A1FA-2CC80FF1E9A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CE7ADE9-BE74-42B2-8BA9-5C8A46EAD9E5}">
      <dgm:prSet phldrT="[Tekst]" custT="1"/>
      <dgm:spPr/>
      <dgm:t>
        <a:bodyPr/>
        <a:lstStyle/>
        <a:p>
          <a:r>
            <a:rPr lang="nl-NL" sz="2200" dirty="0"/>
            <a:t>Netto Promotor Score van 3 naar 34 </a:t>
          </a:r>
        </a:p>
      </dgm:t>
    </dgm:pt>
    <dgm:pt modelId="{F7408579-302E-43F6-92B4-36D9BA2E4381}" type="parTrans" cxnId="{25070132-EAFF-4FE4-B82D-D152C142FE62}">
      <dgm:prSet/>
      <dgm:spPr/>
      <dgm:t>
        <a:bodyPr/>
        <a:lstStyle/>
        <a:p>
          <a:endParaRPr lang="nl-NL"/>
        </a:p>
      </dgm:t>
    </dgm:pt>
    <dgm:pt modelId="{6B64B6FD-FF97-4571-9364-168445D6A850}" type="sibTrans" cxnId="{25070132-EAFF-4FE4-B82D-D152C142FE62}">
      <dgm:prSet/>
      <dgm:spPr/>
      <dgm:t>
        <a:bodyPr/>
        <a:lstStyle/>
        <a:p>
          <a:endParaRPr lang="nl-NL"/>
        </a:p>
      </dgm:t>
    </dgm:pt>
    <dgm:pt modelId="{0215D33A-45D8-412C-9965-DDCF24B7F565}">
      <dgm:prSet phldrT="[Tekst]" custT="1"/>
      <dgm:spPr/>
      <dgm:t>
        <a:bodyPr/>
        <a:lstStyle/>
        <a:p>
          <a:r>
            <a:rPr lang="nl-NL" sz="2200" dirty="0"/>
            <a:t>Patiënttevredenheid van 7.0 naar 7.9</a:t>
          </a:r>
        </a:p>
      </dgm:t>
    </dgm:pt>
    <dgm:pt modelId="{5520E4FC-F69C-47C5-BEE4-5C05AB157D52}" type="parTrans" cxnId="{3EF1A6AE-733D-42C7-9267-6AD53BFBE100}">
      <dgm:prSet/>
      <dgm:spPr/>
      <dgm:t>
        <a:bodyPr/>
        <a:lstStyle/>
        <a:p>
          <a:endParaRPr lang="nl-NL"/>
        </a:p>
      </dgm:t>
    </dgm:pt>
    <dgm:pt modelId="{2373CA02-1036-48DC-AA38-394156AD94E4}" type="sibTrans" cxnId="{3EF1A6AE-733D-42C7-9267-6AD53BFBE100}">
      <dgm:prSet/>
      <dgm:spPr/>
      <dgm:t>
        <a:bodyPr/>
        <a:lstStyle/>
        <a:p>
          <a:endParaRPr lang="nl-NL"/>
        </a:p>
      </dgm:t>
    </dgm:pt>
    <dgm:pt modelId="{4400CD9B-D24A-4F9C-9BBB-1733B1659431}" type="pres">
      <dgm:prSet presAssocID="{D45DA4D8-4D78-44DD-A1FA-2CC80FF1E9AB}" presName="arrowDiagram" presStyleCnt="0">
        <dgm:presLayoutVars>
          <dgm:chMax val="5"/>
          <dgm:dir/>
          <dgm:resizeHandles val="exact"/>
        </dgm:presLayoutVars>
      </dgm:prSet>
      <dgm:spPr/>
    </dgm:pt>
    <dgm:pt modelId="{97D57D44-A244-4A96-8831-ED1EA8E9A6D6}" type="pres">
      <dgm:prSet presAssocID="{D45DA4D8-4D78-44DD-A1FA-2CC80FF1E9AB}" presName="arrow" presStyleLbl="bgShp" presStyleIdx="0" presStyleCnt="1" custLinFactNeighborX="-33807"/>
      <dgm:spPr/>
    </dgm:pt>
    <dgm:pt modelId="{044BD868-6275-4EC9-93E9-C26E97730871}" type="pres">
      <dgm:prSet presAssocID="{D45DA4D8-4D78-44DD-A1FA-2CC80FF1E9AB}" presName="arrowDiagram2" presStyleCnt="0"/>
      <dgm:spPr/>
    </dgm:pt>
    <dgm:pt modelId="{9987B92B-8ED3-44AF-8ABA-D16190A42E62}" type="pres">
      <dgm:prSet presAssocID="{4CE7ADE9-BE74-42B2-8BA9-5C8A46EAD9E5}" presName="bullet2a" presStyleLbl="node1" presStyleIdx="0" presStyleCnt="2" custScaleX="169354" custScaleY="167164" custLinFactX="-403210" custLinFactNeighborX="-500000" custLinFactNeighborY="-17753"/>
      <dgm:spPr/>
    </dgm:pt>
    <dgm:pt modelId="{05BD04A7-0C94-4056-9661-96A7A41131DC}" type="pres">
      <dgm:prSet presAssocID="{4CE7ADE9-BE74-42B2-8BA9-5C8A46EAD9E5}" presName="textBox2a" presStyleLbl="revTx" presStyleIdx="0" presStyleCnt="2" custScaleX="213693" custScaleY="46360" custLinFactNeighborX="-33457" custLinFactNeighborY="-13313">
        <dgm:presLayoutVars>
          <dgm:bulletEnabled val="1"/>
        </dgm:presLayoutVars>
      </dgm:prSet>
      <dgm:spPr/>
    </dgm:pt>
    <dgm:pt modelId="{374299D2-CB43-49B8-84C1-04E96BE0906D}" type="pres">
      <dgm:prSet presAssocID="{0215D33A-45D8-412C-9965-DDCF24B7F565}" presName="bullet2b" presStyleLbl="node1" presStyleIdx="1" presStyleCnt="2" custLinFactX="-79899" custLinFactNeighborX="-100000" custLinFactNeighborY="-94867"/>
      <dgm:spPr/>
    </dgm:pt>
    <dgm:pt modelId="{630E62A3-CA5E-4658-8244-AB38131EE62B}" type="pres">
      <dgm:prSet presAssocID="{0215D33A-45D8-412C-9965-DDCF24B7F565}" presName="textBox2b" presStyleLbl="revTx" presStyleIdx="1" presStyleCnt="2" custScaleX="200833" custScaleY="30790" custLinFactNeighborX="30687" custLinFactNeighborY="-38575">
        <dgm:presLayoutVars>
          <dgm:bulletEnabled val="1"/>
        </dgm:presLayoutVars>
      </dgm:prSet>
      <dgm:spPr/>
    </dgm:pt>
  </dgm:ptLst>
  <dgm:cxnLst>
    <dgm:cxn modelId="{0039D616-928A-4D5A-9E9D-634E457EFE4F}" type="presOf" srcId="{4CE7ADE9-BE74-42B2-8BA9-5C8A46EAD9E5}" destId="{05BD04A7-0C94-4056-9661-96A7A41131DC}" srcOrd="0" destOrd="0" presId="urn:microsoft.com/office/officeart/2005/8/layout/arrow2"/>
    <dgm:cxn modelId="{D0E6B42B-D54B-4D71-87B2-ADB9729DE673}" type="presOf" srcId="{0215D33A-45D8-412C-9965-DDCF24B7F565}" destId="{630E62A3-CA5E-4658-8244-AB38131EE62B}" srcOrd="0" destOrd="0" presId="urn:microsoft.com/office/officeart/2005/8/layout/arrow2"/>
    <dgm:cxn modelId="{25070132-EAFF-4FE4-B82D-D152C142FE62}" srcId="{D45DA4D8-4D78-44DD-A1FA-2CC80FF1E9AB}" destId="{4CE7ADE9-BE74-42B2-8BA9-5C8A46EAD9E5}" srcOrd="0" destOrd="0" parTransId="{F7408579-302E-43F6-92B4-36D9BA2E4381}" sibTransId="{6B64B6FD-FF97-4571-9364-168445D6A850}"/>
    <dgm:cxn modelId="{46EB1F58-F4BE-4987-B47C-F72548D0F0D6}" type="presOf" srcId="{D45DA4D8-4D78-44DD-A1FA-2CC80FF1E9AB}" destId="{4400CD9B-D24A-4F9C-9BBB-1733B1659431}" srcOrd="0" destOrd="0" presId="urn:microsoft.com/office/officeart/2005/8/layout/arrow2"/>
    <dgm:cxn modelId="{3EF1A6AE-733D-42C7-9267-6AD53BFBE100}" srcId="{D45DA4D8-4D78-44DD-A1FA-2CC80FF1E9AB}" destId="{0215D33A-45D8-412C-9965-DDCF24B7F565}" srcOrd="1" destOrd="0" parTransId="{5520E4FC-F69C-47C5-BEE4-5C05AB157D52}" sibTransId="{2373CA02-1036-48DC-AA38-394156AD94E4}"/>
    <dgm:cxn modelId="{D1C63EC0-E2D6-4CB4-BD61-4FFB68D88F4F}" type="presParOf" srcId="{4400CD9B-D24A-4F9C-9BBB-1733B1659431}" destId="{97D57D44-A244-4A96-8831-ED1EA8E9A6D6}" srcOrd="0" destOrd="0" presId="urn:microsoft.com/office/officeart/2005/8/layout/arrow2"/>
    <dgm:cxn modelId="{F28A3D0D-5F93-4A13-B2EC-43D8C66E4C7B}" type="presParOf" srcId="{4400CD9B-D24A-4F9C-9BBB-1733B1659431}" destId="{044BD868-6275-4EC9-93E9-C26E97730871}" srcOrd="1" destOrd="0" presId="urn:microsoft.com/office/officeart/2005/8/layout/arrow2"/>
    <dgm:cxn modelId="{A4FAE0B6-E3AF-4CBD-BE02-A457CE9BE867}" type="presParOf" srcId="{044BD868-6275-4EC9-93E9-C26E97730871}" destId="{9987B92B-8ED3-44AF-8ABA-D16190A42E62}" srcOrd="0" destOrd="0" presId="urn:microsoft.com/office/officeart/2005/8/layout/arrow2"/>
    <dgm:cxn modelId="{2CD92F71-B11E-416C-99F0-D49303B40099}" type="presParOf" srcId="{044BD868-6275-4EC9-93E9-C26E97730871}" destId="{05BD04A7-0C94-4056-9661-96A7A41131DC}" srcOrd="1" destOrd="0" presId="urn:microsoft.com/office/officeart/2005/8/layout/arrow2"/>
    <dgm:cxn modelId="{DC09AD5D-79DE-4B21-8A51-5B53CEDE4071}" type="presParOf" srcId="{044BD868-6275-4EC9-93E9-C26E97730871}" destId="{374299D2-CB43-49B8-84C1-04E96BE0906D}" srcOrd="2" destOrd="0" presId="urn:microsoft.com/office/officeart/2005/8/layout/arrow2"/>
    <dgm:cxn modelId="{99FDC671-EC5C-45BD-A093-B0C7FA62F9CC}" type="presParOf" srcId="{044BD868-6275-4EC9-93E9-C26E97730871}" destId="{630E62A3-CA5E-4658-8244-AB38131EE62B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B0030-6EFB-414D-979B-9BA85F580DA4}">
      <dsp:nvSpPr>
        <dsp:cNvPr id="0" name=""/>
        <dsp:cNvSpPr/>
      </dsp:nvSpPr>
      <dsp:spPr>
        <a:xfrm>
          <a:off x="0" y="-140519"/>
          <a:ext cx="10959066" cy="5347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0E539-FC64-4172-BDDF-14B75C03CD58}">
      <dsp:nvSpPr>
        <dsp:cNvPr id="0" name=""/>
        <dsp:cNvSpPr/>
      </dsp:nvSpPr>
      <dsp:spPr>
        <a:xfrm>
          <a:off x="376619" y="359399"/>
          <a:ext cx="3285828" cy="147435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5E467-00F8-44EF-85B8-B544AAE84A6E}">
      <dsp:nvSpPr>
        <dsp:cNvPr id="0" name=""/>
        <dsp:cNvSpPr/>
      </dsp:nvSpPr>
      <dsp:spPr>
        <a:xfrm rot="10800000">
          <a:off x="391789" y="1803064"/>
          <a:ext cx="3252903" cy="32759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5725" algn="l"/>
            </a:tabLst>
            <a:defRPr/>
          </a:pPr>
          <a:r>
            <a:rPr lang="nl-NL" sz="1400" kern="1200" dirty="0"/>
            <a:t>◘  Vragen arts in lijst (AD en ND)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5725" algn="l"/>
            </a:tabLst>
            <a:defRPr/>
          </a:pPr>
          <a:r>
            <a:rPr lang="nl-NL" sz="1400" kern="1200" dirty="0"/>
            <a:t>◘  Triage pat lab 6:00 uur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5725" algn="l"/>
            </a:tabLst>
            <a:defRPr/>
          </a:pPr>
          <a:r>
            <a:rPr lang="nl-NL" sz="1400" kern="1200" dirty="0"/>
            <a:t>◘  Hulp patiënt bij voorbereiding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  <a:tabLst>
              <a:tab pos="85725" algn="l"/>
            </a:tabLst>
          </a:pPr>
          <a:r>
            <a:rPr lang="nl-NL" sz="1400" kern="1200" dirty="0"/>
            <a:t>◘  Check bij overdracht gegevens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  <a:tabLst>
              <a:tab pos="85725" algn="l"/>
            </a:tabLst>
          </a:pPr>
          <a:r>
            <a:rPr lang="nl-NL" sz="1400" kern="1200" dirty="0"/>
            <a:t>◘  Afspraken over routing 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  <a:tabLst>
              <a:tab pos="85725" algn="l"/>
            </a:tabLst>
          </a:pPr>
          <a:r>
            <a:rPr lang="nl-NL" sz="1400" kern="1200" dirty="0"/>
            <a:t>◘  COW paraat 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  <a:tabLst>
              <a:tab pos="85725" algn="l"/>
            </a:tabLst>
          </a:pPr>
          <a:r>
            <a:rPr lang="nl-NL" sz="1400" kern="1200" dirty="0"/>
            <a:t>◘  Op tijd aanwezig </a:t>
          </a:r>
        </a:p>
        <a:p>
          <a:pPr lvl="0" algn="l" defTabSz="6223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  <a:tabLst>
              <a:tab pos="85725" algn="l"/>
            </a:tabLst>
          </a:pPr>
          <a:r>
            <a:rPr lang="nl-NL" sz="1400" kern="1200" dirty="0"/>
            <a:t>◘  Telefoons weg</a:t>
          </a:r>
        </a:p>
      </dsp:txBody>
      <dsp:txXfrm rot="10800000">
        <a:off x="491827" y="1803064"/>
        <a:ext cx="3052827" cy="3175949"/>
      </dsp:txXfrm>
    </dsp:sp>
    <dsp:sp modelId="{439F7ECD-E8C8-4B31-9E2A-38797549F96F}">
      <dsp:nvSpPr>
        <dsp:cNvPr id="0" name=""/>
        <dsp:cNvSpPr/>
      </dsp:nvSpPr>
      <dsp:spPr>
        <a:xfrm>
          <a:off x="3904684" y="381855"/>
          <a:ext cx="3246445" cy="147435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E6A7D-1196-4A9E-92D2-E40F41032CE9}">
      <dsp:nvSpPr>
        <dsp:cNvPr id="0" name=""/>
        <dsp:cNvSpPr/>
      </dsp:nvSpPr>
      <dsp:spPr>
        <a:xfrm rot="10800000">
          <a:off x="3897706" y="1788160"/>
          <a:ext cx="3249661" cy="32759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Visite direct aan bed patiënt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Op tijd beginnen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Vaste structuur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Visite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‘Géén’ telefoon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Informeren patiënt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Vast inbreng arts, vpk, pat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Zaken zo </a:t>
          </a:r>
          <a:r>
            <a:rPr lang="nl-NL" sz="1400" kern="1200" dirty="0" err="1"/>
            <a:t>mglk</a:t>
          </a:r>
          <a:r>
            <a:rPr lang="nl-NL" sz="1400" kern="1200" dirty="0"/>
            <a:t> direct afhandelen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Herhalen afspraken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Vraag: vragen patiënt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Supervisie aanwezig </a:t>
          </a:r>
        </a:p>
      </dsp:txBody>
      <dsp:txXfrm rot="10800000">
        <a:off x="3997644" y="1788160"/>
        <a:ext cx="3049785" cy="3176049"/>
      </dsp:txXfrm>
    </dsp:sp>
    <dsp:sp modelId="{300E9F70-0C9F-41DB-A4C2-8DDEED69FFC5}">
      <dsp:nvSpPr>
        <dsp:cNvPr id="0" name=""/>
        <dsp:cNvSpPr/>
      </dsp:nvSpPr>
      <dsp:spPr>
        <a:xfrm>
          <a:off x="7379841" y="389813"/>
          <a:ext cx="3243228" cy="147435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B4C61-6413-4420-9889-5134471352FB}">
      <dsp:nvSpPr>
        <dsp:cNvPr id="0" name=""/>
        <dsp:cNvSpPr/>
      </dsp:nvSpPr>
      <dsp:spPr>
        <a:xfrm rot="10800000">
          <a:off x="7388870" y="1820881"/>
          <a:ext cx="3240012" cy="32759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Acties / opdrachten uitwerken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Informeren tijd onderzoek pat 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Verslaglegging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Overdracht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◘  Aangepast tijden CT-</a:t>
          </a:r>
          <a:r>
            <a:rPr lang="nl-NL" sz="1400" kern="1200" dirty="0" err="1"/>
            <a:t>slots</a:t>
          </a:r>
          <a:endParaRPr lang="nl-N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 </a:t>
          </a:r>
        </a:p>
      </dsp:txBody>
      <dsp:txXfrm rot="10800000">
        <a:off x="7488512" y="1820881"/>
        <a:ext cx="3040728" cy="31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57D44-A244-4A96-8831-ED1EA8E9A6D6}">
      <dsp:nvSpPr>
        <dsp:cNvPr id="0" name=""/>
        <dsp:cNvSpPr/>
      </dsp:nvSpPr>
      <dsp:spPr>
        <a:xfrm>
          <a:off x="140447" y="0"/>
          <a:ext cx="4021739" cy="25135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7B92B-8ED3-44AF-8ABA-D16190A42E62}">
      <dsp:nvSpPr>
        <dsp:cNvPr id="0" name=""/>
        <dsp:cNvSpPr/>
      </dsp:nvSpPr>
      <dsp:spPr>
        <a:xfrm>
          <a:off x="1114952" y="1297645"/>
          <a:ext cx="238384" cy="235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D04A7-0C94-4056-9661-96A7A41131DC}">
      <dsp:nvSpPr>
        <dsp:cNvPr id="0" name=""/>
        <dsp:cNvSpPr/>
      </dsp:nvSpPr>
      <dsp:spPr>
        <a:xfrm>
          <a:off x="1325185" y="1585256"/>
          <a:ext cx="2793106" cy="49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86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Netto Promotor Score van 3 naar 34 </a:t>
          </a:r>
        </a:p>
      </dsp:txBody>
      <dsp:txXfrm>
        <a:off x="1325185" y="1585256"/>
        <a:ext cx="2793106" cy="497582"/>
      </dsp:txXfrm>
    </dsp:sp>
    <dsp:sp modelId="{374299D2-CB43-49B8-84C1-04E96BE0906D}">
      <dsp:nvSpPr>
        <dsp:cNvPr id="0" name=""/>
        <dsp:cNvSpPr/>
      </dsp:nvSpPr>
      <dsp:spPr>
        <a:xfrm>
          <a:off x="3298037" y="500022"/>
          <a:ext cx="241304" cy="241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E62A3-CA5E-4658-8244-AB38131EE62B}">
      <dsp:nvSpPr>
        <dsp:cNvPr id="0" name=""/>
        <dsp:cNvSpPr/>
      </dsp:nvSpPr>
      <dsp:spPr>
        <a:xfrm>
          <a:off x="3594916" y="783531"/>
          <a:ext cx="2625018" cy="51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62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Patiënttevredenheid van 7.0 naar 7.9</a:t>
          </a:r>
        </a:p>
      </dsp:txBody>
      <dsp:txXfrm>
        <a:off x="3594916" y="783531"/>
        <a:ext cx="2625018" cy="51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E4CC-506D-4BD0-A842-D616239EEBD5}" type="datetimeFigureOut">
              <a:rPr lang="nl-NL" smtClean="0"/>
              <a:t>4-4-2022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6168-A8A7-4EED-80DE-153907AAF0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116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463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28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89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200" dirty="0"/>
              <a:t>Patiënten zijn geïnformeerd over </a:t>
            </a:r>
            <a:r>
              <a:rPr lang="nl-NL" sz="1200" i="1" dirty="0"/>
              <a:t>de bedoeling </a:t>
            </a:r>
            <a:r>
              <a:rPr lang="nl-NL" sz="1200" dirty="0"/>
              <a:t>van de artsenvisite → 37%</a:t>
            </a:r>
            <a:r>
              <a:rPr lang="nl-NL" sz="1200" baseline="0" dirty="0"/>
              <a:t> Ja</a:t>
            </a:r>
            <a:endParaRPr lang="nl-NL" sz="12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200" dirty="0"/>
              <a:t>Patiënten </a:t>
            </a:r>
            <a:r>
              <a:rPr lang="nl-NL" sz="1200" i="1" dirty="0"/>
              <a:t>zijn voorbereid </a:t>
            </a:r>
            <a:r>
              <a:rPr lang="nl-NL" sz="1200" dirty="0"/>
              <a:t>op de artsenvisite → 32% ja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200" dirty="0"/>
              <a:t>Patiënten </a:t>
            </a:r>
            <a:r>
              <a:rPr lang="nl-NL" sz="1200" i="1" dirty="0"/>
              <a:t>voelen zich zeker </a:t>
            </a:r>
            <a:r>
              <a:rPr lang="nl-NL" sz="1200" dirty="0"/>
              <a:t>in het contact met de arts tijdens de artsenvisite → 80% ja NB</a:t>
            </a:r>
            <a:r>
              <a:rPr lang="nl-NL" sz="1200" baseline="0" dirty="0"/>
              <a:t> 1 op de 5 voelt zich onzeker</a:t>
            </a:r>
            <a:endParaRPr lang="nl-NL" sz="12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200" i="1" dirty="0"/>
              <a:t>De uitslag van onderzoek</a:t>
            </a:r>
            <a:r>
              <a:rPr lang="nl-NL" sz="1200" dirty="0"/>
              <a:t> wordt verteld aan de patiënt  → 59% ja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200" dirty="0"/>
              <a:t>De patiënt wordt uitgenodigd om vragen te stellen → 73%</a:t>
            </a:r>
            <a:r>
              <a:rPr lang="nl-NL" sz="1200" baseline="0" dirty="0"/>
              <a:t> ja </a:t>
            </a:r>
            <a:endParaRPr lang="nl-NL" sz="12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200" dirty="0"/>
              <a:t>Samen Beslissen  wordt toegepast → 42% ja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200" dirty="0"/>
              <a:t> Het is de patiënt duidelijk wat het plan is na de artsenvisite → 61% ja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7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42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94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</a:t>
            </a:r>
            <a:r>
              <a:rPr lang="nl-NL" baseline="0" dirty="0"/>
              <a:t> alleen benoemd bij &gt; 15%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786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59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5023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613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8" y="6025981"/>
            <a:ext cx="1296000" cy="95359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27009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 bwMode="gray"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7451159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7451159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484551"/>
            <a:ext cx="972000" cy="127000"/>
          </a:xfrm>
        </p:spPr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486256"/>
            <a:ext cx="4114800" cy="127000"/>
          </a:xfrm>
        </p:spPr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2" name="Tijdelijke aanduiding voor afbeelding 9"/>
          <p:cNvSpPr>
            <a:spLocks noGrp="1"/>
          </p:cNvSpPr>
          <p:nvPr>
            <p:ph type="pic" sz="quarter" idx="13"/>
          </p:nvPr>
        </p:nvSpPr>
        <p:spPr bwMode="gray">
          <a:xfrm>
            <a:off x="8297867" y="362309"/>
            <a:ext cx="3441400" cy="517489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49090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5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658178"/>
            <a:ext cx="11325599" cy="4445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9588" y="1382096"/>
            <a:ext cx="5831192" cy="415350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431382"/>
            <a:ext cx="972000" cy="127000"/>
          </a:xfrm>
        </p:spPr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433087"/>
            <a:ext cx="4114800" cy="127000"/>
          </a:xfrm>
        </p:spPr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 bwMode="gray">
          <a:xfrm>
            <a:off x="430781" y="1323975"/>
            <a:ext cx="3554549" cy="4211625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437731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19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 bwMode="gray">
          <a:xfrm>
            <a:off x="430781" y="352800"/>
            <a:ext cx="11340000" cy="4536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0781" y="4888800"/>
            <a:ext cx="11340000" cy="648000"/>
          </a:xfrm>
          <a:solidFill>
            <a:schemeClr val="accent3">
              <a:alpha val="50000"/>
            </a:schemeClr>
          </a:solidFill>
        </p:spPr>
        <p:txBody>
          <a:bodyPr lIns="162000" anchor="ctr" anchorCtr="0"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03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 bwMode="gray">
          <a:xfrm>
            <a:off x="2696399" y="352800"/>
            <a:ext cx="9074381" cy="4536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696399" y="4888800"/>
            <a:ext cx="9074382" cy="648000"/>
          </a:xfrm>
          <a:solidFill>
            <a:schemeClr val="accent3">
              <a:alpha val="50000"/>
            </a:schemeClr>
          </a:solidFill>
        </p:spPr>
        <p:txBody>
          <a:bodyPr lIns="162000" anchor="ctr" anchorCtr="0"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 bwMode="gray">
          <a:xfrm>
            <a:off x="430779" y="352800"/>
            <a:ext cx="1944000" cy="2916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6"/>
          </p:nvPr>
        </p:nvSpPr>
        <p:spPr bwMode="gray">
          <a:xfrm>
            <a:off x="430213" y="3589338"/>
            <a:ext cx="1941512" cy="1947862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7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gen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 bwMode="gray">
          <a:xfrm>
            <a:off x="2696400" y="352800"/>
            <a:ext cx="9074381" cy="51844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 bwMode="gray">
          <a:xfrm>
            <a:off x="430779" y="352800"/>
            <a:ext cx="1944000" cy="2916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6"/>
          </p:nvPr>
        </p:nvSpPr>
        <p:spPr bwMode="gray">
          <a:xfrm>
            <a:off x="430213" y="3589338"/>
            <a:ext cx="1941512" cy="1947862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22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ariant afbeelding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6484140" y="1487150"/>
            <a:ext cx="3497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74317" y="1582690"/>
            <a:ext cx="4896461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dialoog regel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6" name="Rechthoek 5"/>
          <p:cNvSpPr/>
          <p:nvPr userDrawn="1"/>
        </p:nvSpPr>
        <p:spPr bwMode="white">
          <a:xfrm>
            <a:off x="0" y="0"/>
            <a:ext cx="6590945" cy="61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430212" y="352426"/>
            <a:ext cx="5837237" cy="32576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17"/>
          <p:cNvSpPr>
            <a:spLocks noGrp="1"/>
          </p:cNvSpPr>
          <p:nvPr>
            <p:ph type="pic" sz="quarter" idx="15"/>
          </p:nvPr>
        </p:nvSpPr>
        <p:spPr bwMode="gray">
          <a:xfrm>
            <a:off x="430212" y="3753054"/>
            <a:ext cx="1782000" cy="1782000"/>
          </a:xfr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afbeelding 17"/>
          <p:cNvSpPr>
            <a:spLocks noGrp="1"/>
          </p:cNvSpPr>
          <p:nvPr>
            <p:ph type="pic" sz="quarter" idx="16"/>
          </p:nvPr>
        </p:nvSpPr>
        <p:spPr bwMode="gray">
          <a:xfrm>
            <a:off x="2457831" y="3753054"/>
            <a:ext cx="1782000" cy="17820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3" name="Tijdelijke aanduiding voor afbeelding 17"/>
          <p:cNvSpPr>
            <a:spLocks noGrp="1"/>
          </p:cNvSpPr>
          <p:nvPr>
            <p:ph type="pic" sz="quarter" idx="17"/>
          </p:nvPr>
        </p:nvSpPr>
        <p:spPr bwMode="gray">
          <a:xfrm>
            <a:off x="4485449" y="3753054"/>
            <a:ext cx="1782000" cy="1782000"/>
          </a:xfr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101771"/>
            <a:ext cx="972000" cy="127000"/>
          </a:xfrm>
        </p:spPr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25" name="Tijdelijke aanduiding voor voettekst 4"/>
          <p:cNvSpPr>
            <a:spLocks noGrp="1"/>
          </p:cNvSpPr>
          <p:nvPr>
            <p:ph type="ftr" sz="quarter" idx="18"/>
          </p:nvPr>
        </p:nvSpPr>
        <p:spPr>
          <a:xfrm>
            <a:off x="2696400" y="6103476"/>
            <a:ext cx="4114800" cy="127000"/>
          </a:xfrm>
        </p:spPr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2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14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 bwMode="gray"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337963" y="1005912"/>
            <a:ext cx="474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afsluiting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47713" y="1235246"/>
            <a:ext cx="11023066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dank voor je aandacht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2" name="Santeon logo" hidden="1"/>
          <p:cNvGrpSpPr>
            <a:grpSpLocks noChangeAspect="1"/>
          </p:cNvGrpSpPr>
          <p:nvPr userDrawn="1"/>
        </p:nvGrpSpPr>
        <p:grpSpPr bwMode="auto">
          <a:xfrm>
            <a:off x="336547" y="5827113"/>
            <a:ext cx="972000" cy="480282"/>
            <a:chOff x="227" y="3634"/>
            <a:chExt cx="680" cy="33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7" y="3634"/>
              <a:ext cx="6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Oval 5"/>
            <p:cNvSpPr>
              <a:spLocks noChangeArrowheads="1"/>
            </p:cNvSpPr>
            <p:nvPr userDrawn="1"/>
          </p:nvSpPr>
          <p:spPr bwMode="auto">
            <a:xfrm>
              <a:off x="237" y="3634"/>
              <a:ext cx="670" cy="3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501" y="3714"/>
              <a:ext cx="25" cy="31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5 w 81"/>
                <a:gd name="T5" fmla="*/ 50 h 103"/>
                <a:gd name="T6" fmla="*/ 60 w 81"/>
                <a:gd name="T7" fmla="*/ 28 h 103"/>
                <a:gd name="T8" fmla="*/ 47 w 81"/>
                <a:gd name="T9" fmla="*/ 13 h 103"/>
                <a:gd name="T10" fmla="*/ 24 w 81"/>
                <a:gd name="T11" fmla="*/ 51 h 103"/>
                <a:gd name="T12" fmla="*/ 49 w 81"/>
                <a:gd name="T13" fmla="*/ 89 h 103"/>
                <a:gd name="T14" fmla="*/ 69 w 81"/>
                <a:gd name="T15" fmla="*/ 85 h 103"/>
                <a:gd name="T16" fmla="*/ 72 w 81"/>
                <a:gd name="T17" fmla="*/ 84 h 103"/>
                <a:gd name="T18" fmla="*/ 78 w 81"/>
                <a:gd name="T19" fmla="*/ 88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3"/>
                    <a:pt x="32" y="51"/>
                    <a:pt x="35" y="50"/>
                  </a:cubicBezTo>
                  <a:cubicBezTo>
                    <a:pt x="49" y="49"/>
                    <a:pt x="60" y="43"/>
                    <a:pt x="60" y="28"/>
                  </a:cubicBezTo>
                  <a:cubicBezTo>
                    <a:pt x="60" y="22"/>
                    <a:pt x="58" y="13"/>
                    <a:pt x="47" y="13"/>
                  </a:cubicBezTo>
                  <a:cubicBezTo>
                    <a:pt x="38" y="13"/>
                    <a:pt x="24" y="23"/>
                    <a:pt x="24" y="51"/>
                  </a:cubicBezTo>
                  <a:cubicBezTo>
                    <a:pt x="24" y="80"/>
                    <a:pt x="40" y="89"/>
                    <a:pt x="49" y="89"/>
                  </a:cubicBezTo>
                  <a:cubicBezTo>
                    <a:pt x="59" y="89"/>
                    <a:pt x="63" y="87"/>
                    <a:pt x="69" y="85"/>
                  </a:cubicBezTo>
                  <a:cubicBezTo>
                    <a:pt x="70" y="84"/>
                    <a:pt x="71" y="84"/>
                    <a:pt x="72" y="84"/>
                  </a:cubicBezTo>
                  <a:cubicBezTo>
                    <a:pt x="75" y="84"/>
                    <a:pt x="77" y="85"/>
                    <a:pt x="78" y="88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5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6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30" y="3714"/>
              <a:ext cx="25" cy="31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8 h 103"/>
                <a:gd name="T8" fmla="*/ 48 w 81"/>
                <a:gd name="T9" fmla="*/ 13 h 103"/>
                <a:gd name="T10" fmla="*/ 25 w 81"/>
                <a:gd name="T11" fmla="*/ 51 h 103"/>
                <a:gd name="T12" fmla="*/ 50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8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3"/>
                    <a:pt x="33" y="51"/>
                    <a:pt x="36" y="50"/>
                  </a:cubicBezTo>
                  <a:cubicBezTo>
                    <a:pt x="49" y="49"/>
                    <a:pt x="60" y="43"/>
                    <a:pt x="60" y="28"/>
                  </a:cubicBezTo>
                  <a:cubicBezTo>
                    <a:pt x="60" y="22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50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8"/>
                  </a:cubicBezTo>
                  <a:cubicBezTo>
                    <a:pt x="81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6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60" y="3714"/>
              <a:ext cx="26" cy="31"/>
            </a:xfrm>
            <a:custGeom>
              <a:avLst/>
              <a:gdLst>
                <a:gd name="T0" fmla="*/ 74 w 85"/>
                <a:gd name="T1" fmla="*/ 103 h 103"/>
                <a:gd name="T2" fmla="*/ 62 w 85"/>
                <a:gd name="T3" fmla="*/ 91 h 103"/>
                <a:gd name="T4" fmla="*/ 62 w 85"/>
                <a:gd name="T5" fmla="*/ 48 h 103"/>
                <a:gd name="T6" fmla="*/ 43 w 85"/>
                <a:gd name="T7" fmla="*/ 13 h 103"/>
                <a:gd name="T8" fmla="*/ 24 w 85"/>
                <a:gd name="T9" fmla="*/ 48 h 103"/>
                <a:gd name="T10" fmla="*/ 24 w 85"/>
                <a:gd name="T11" fmla="*/ 91 h 103"/>
                <a:gd name="T12" fmla="*/ 12 w 85"/>
                <a:gd name="T13" fmla="*/ 103 h 103"/>
                <a:gd name="T14" fmla="*/ 0 w 85"/>
                <a:gd name="T15" fmla="*/ 91 h 103"/>
                <a:gd name="T16" fmla="*/ 0 w 85"/>
                <a:gd name="T17" fmla="*/ 41 h 103"/>
                <a:gd name="T18" fmla="*/ 43 w 85"/>
                <a:gd name="T19" fmla="*/ 0 h 103"/>
                <a:gd name="T20" fmla="*/ 85 w 85"/>
                <a:gd name="T21" fmla="*/ 41 h 103"/>
                <a:gd name="T22" fmla="*/ 85 w 85"/>
                <a:gd name="T23" fmla="*/ 91 h 103"/>
                <a:gd name="T24" fmla="*/ 74 w 85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3">
                  <a:moveTo>
                    <a:pt x="74" y="103"/>
                  </a:moveTo>
                  <a:cubicBezTo>
                    <a:pt x="67" y="103"/>
                    <a:pt x="62" y="97"/>
                    <a:pt x="62" y="91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33"/>
                    <a:pt x="62" y="13"/>
                    <a:pt x="43" y="13"/>
                  </a:cubicBezTo>
                  <a:cubicBezTo>
                    <a:pt x="23" y="13"/>
                    <a:pt x="24" y="33"/>
                    <a:pt x="24" y="4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7"/>
                    <a:pt x="19" y="103"/>
                    <a:pt x="12" y="103"/>
                  </a:cubicBezTo>
                  <a:cubicBezTo>
                    <a:pt x="5" y="103"/>
                    <a:pt x="0" y="97"/>
                    <a:pt x="0" y="9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5" y="0"/>
                    <a:pt x="43" y="0"/>
                  </a:cubicBezTo>
                  <a:cubicBezTo>
                    <a:pt x="70" y="0"/>
                    <a:pt x="85" y="19"/>
                    <a:pt x="85" y="4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7"/>
                    <a:pt x="80" y="103"/>
                    <a:pt x="74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500" y="3865"/>
              <a:ext cx="29" cy="31"/>
            </a:xfrm>
            <a:custGeom>
              <a:avLst/>
              <a:gdLst>
                <a:gd name="T0" fmla="*/ 82 w 92"/>
                <a:gd name="T1" fmla="*/ 101 h 101"/>
                <a:gd name="T2" fmla="*/ 14 w 92"/>
                <a:gd name="T3" fmla="*/ 101 h 101"/>
                <a:gd name="T4" fmla="*/ 6 w 92"/>
                <a:gd name="T5" fmla="*/ 83 h 101"/>
                <a:gd name="T6" fmla="*/ 61 w 92"/>
                <a:gd name="T7" fmla="*/ 14 h 101"/>
                <a:gd name="T8" fmla="*/ 13 w 92"/>
                <a:gd name="T9" fmla="*/ 15 h 101"/>
                <a:gd name="T10" fmla="*/ 13 w 92"/>
                <a:gd name="T11" fmla="*/ 0 h 101"/>
                <a:gd name="T12" fmla="*/ 78 w 92"/>
                <a:gd name="T13" fmla="*/ 0 h 101"/>
                <a:gd name="T14" fmla="*/ 86 w 92"/>
                <a:gd name="T15" fmla="*/ 18 h 101"/>
                <a:gd name="T16" fmla="*/ 30 w 92"/>
                <a:gd name="T17" fmla="*/ 87 h 101"/>
                <a:gd name="T18" fmla="*/ 81 w 92"/>
                <a:gd name="T19" fmla="*/ 86 h 101"/>
                <a:gd name="T20" fmla="*/ 89 w 92"/>
                <a:gd name="T21" fmla="*/ 94 h 101"/>
                <a:gd name="T22" fmla="*/ 82 w 92"/>
                <a:gd name="T2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01">
                  <a:moveTo>
                    <a:pt x="82" y="101"/>
                  </a:moveTo>
                  <a:cubicBezTo>
                    <a:pt x="14" y="101"/>
                    <a:pt x="14" y="101"/>
                    <a:pt x="14" y="101"/>
                  </a:cubicBezTo>
                  <a:cubicBezTo>
                    <a:pt x="6" y="101"/>
                    <a:pt x="0" y="91"/>
                    <a:pt x="6" y="83"/>
                  </a:cubicBezTo>
                  <a:cubicBezTo>
                    <a:pt x="22" y="60"/>
                    <a:pt x="44" y="37"/>
                    <a:pt x="61" y="14"/>
                  </a:cubicBezTo>
                  <a:cubicBezTo>
                    <a:pt x="46" y="14"/>
                    <a:pt x="28" y="14"/>
                    <a:pt x="13" y="15"/>
                  </a:cubicBezTo>
                  <a:cubicBezTo>
                    <a:pt x="4" y="15"/>
                    <a:pt x="3" y="1"/>
                    <a:pt x="13" y="0"/>
                  </a:cubicBezTo>
                  <a:cubicBezTo>
                    <a:pt x="32" y="0"/>
                    <a:pt x="60" y="0"/>
                    <a:pt x="78" y="0"/>
                  </a:cubicBezTo>
                  <a:cubicBezTo>
                    <a:pt x="87" y="1"/>
                    <a:pt x="92" y="9"/>
                    <a:pt x="86" y="18"/>
                  </a:cubicBezTo>
                  <a:cubicBezTo>
                    <a:pt x="69" y="41"/>
                    <a:pt x="48" y="63"/>
                    <a:pt x="30" y="87"/>
                  </a:cubicBezTo>
                  <a:cubicBezTo>
                    <a:pt x="48" y="87"/>
                    <a:pt x="66" y="87"/>
                    <a:pt x="81" y="86"/>
                  </a:cubicBezTo>
                  <a:cubicBezTo>
                    <a:pt x="86" y="86"/>
                    <a:pt x="89" y="90"/>
                    <a:pt x="89" y="94"/>
                  </a:cubicBezTo>
                  <a:cubicBezTo>
                    <a:pt x="89" y="97"/>
                    <a:pt x="86" y="101"/>
                    <a:pt x="82" y="10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533" y="3850"/>
              <a:ext cx="8" cy="47"/>
            </a:xfrm>
            <a:custGeom>
              <a:avLst/>
              <a:gdLst>
                <a:gd name="T0" fmla="*/ 13 w 26"/>
                <a:gd name="T1" fmla="*/ 26 h 155"/>
                <a:gd name="T2" fmla="*/ 0 w 26"/>
                <a:gd name="T3" fmla="*/ 13 h 155"/>
                <a:gd name="T4" fmla="*/ 13 w 26"/>
                <a:gd name="T5" fmla="*/ 0 h 155"/>
                <a:gd name="T6" fmla="*/ 26 w 26"/>
                <a:gd name="T7" fmla="*/ 13 h 155"/>
                <a:gd name="T8" fmla="*/ 13 w 26"/>
                <a:gd name="T9" fmla="*/ 26 h 155"/>
                <a:gd name="T10" fmla="*/ 13 w 26"/>
                <a:gd name="T11" fmla="*/ 155 h 155"/>
                <a:gd name="T12" fmla="*/ 1 w 26"/>
                <a:gd name="T13" fmla="*/ 143 h 155"/>
                <a:gd name="T14" fmla="*/ 1 w 26"/>
                <a:gd name="T15" fmla="*/ 64 h 155"/>
                <a:gd name="T16" fmla="*/ 13 w 26"/>
                <a:gd name="T17" fmla="*/ 52 h 155"/>
                <a:gd name="T18" fmla="*/ 25 w 26"/>
                <a:gd name="T19" fmla="*/ 64 h 155"/>
                <a:gd name="T20" fmla="*/ 25 w 26"/>
                <a:gd name="T21" fmla="*/ 143 h 155"/>
                <a:gd name="T22" fmla="*/ 13 w 26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55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55"/>
                  </a:moveTo>
                  <a:cubicBezTo>
                    <a:pt x="6" y="155"/>
                    <a:pt x="1" y="149"/>
                    <a:pt x="1" y="14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57"/>
                    <a:pt x="6" y="52"/>
                    <a:pt x="13" y="52"/>
                  </a:cubicBezTo>
                  <a:cubicBezTo>
                    <a:pt x="19" y="52"/>
                    <a:pt x="25" y="57"/>
                    <a:pt x="25" y="6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9"/>
                    <a:pt x="19" y="155"/>
                    <a:pt x="13" y="155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48" y="3865"/>
              <a:ext cx="25" cy="32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7 h 103"/>
                <a:gd name="T8" fmla="*/ 48 w 81"/>
                <a:gd name="T9" fmla="*/ 13 h 103"/>
                <a:gd name="T10" fmla="*/ 25 w 81"/>
                <a:gd name="T11" fmla="*/ 51 h 103"/>
                <a:gd name="T12" fmla="*/ 50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7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2"/>
                    <a:pt x="33" y="50"/>
                    <a:pt x="36" y="50"/>
                  </a:cubicBezTo>
                  <a:cubicBezTo>
                    <a:pt x="49" y="49"/>
                    <a:pt x="60" y="43"/>
                    <a:pt x="60" y="27"/>
                  </a:cubicBezTo>
                  <a:cubicBezTo>
                    <a:pt x="60" y="21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50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7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5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579" y="3848"/>
              <a:ext cx="29" cy="49"/>
            </a:xfrm>
            <a:custGeom>
              <a:avLst/>
              <a:gdLst>
                <a:gd name="T0" fmla="*/ 12 w 94"/>
                <a:gd name="T1" fmla="*/ 161 h 161"/>
                <a:gd name="T2" fmla="*/ 0 w 94"/>
                <a:gd name="T3" fmla="*/ 149 h 161"/>
                <a:gd name="T4" fmla="*/ 0 w 94"/>
                <a:gd name="T5" fmla="*/ 12 h 161"/>
                <a:gd name="T6" fmla="*/ 12 w 94"/>
                <a:gd name="T7" fmla="*/ 0 h 161"/>
                <a:gd name="T8" fmla="*/ 23 w 94"/>
                <a:gd name="T9" fmla="*/ 12 h 161"/>
                <a:gd name="T10" fmla="*/ 23 w 94"/>
                <a:gd name="T11" fmla="*/ 149 h 161"/>
                <a:gd name="T12" fmla="*/ 12 w 94"/>
                <a:gd name="T13" fmla="*/ 161 h 161"/>
                <a:gd name="T14" fmla="*/ 83 w 94"/>
                <a:gd name="T15" fmla="*/ 161 h 161"/>
                <a:gd name="T16" fmla="*/ 26 w 94"/>
                <a:gd name="T17" fmla="*/ 104 h 161"/>
                <a:gd name="T18" fmla="*/ 87 w 94"/>
                <a:gd name="T19" fmla="*/ 58 h 161"/>
                <a:gd name="T20" fmla="*/ 94 w 94"/>
                <a:gd name="T21" fmla="*/ 65 h 161"/>
                <a:gd name="T22" fmla="*/ 89 w 94"/>
                <a:gd name="T23" fmla="*/ 72 h 161"/>
                <a:gd name="T24" fmla="*/ 47 w 94"/>
                <a:gd name="T25" fmla="*/ 100 h 161"/>
                <a:gd name="T26" fmla="*/ 87 w 94"/>
                <a:gd name="T27" fmla="*/ 138 h 161"/>
                <a:gd name="T28" fmla="*/ 94 w 94"/>
                <a:gd name="T29" fmla="*/ 149 h 161"/>
                <a:gd name="T30" fmla="*/ 83 w 94"/>
                <a:gd name="T3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61">
                  <a:moveTo>
                    <a:pt x="12" y="161"/>
                  </a:moveTo>
                  <a:cubicBezTo>
                    <a:pt x="5" y="161"/>
                    <a:pt x="0" y="155"/>
                    <a:pt x="0" y="1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3" y="6"/>
                    <a:pt x="23" y="12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55"/>
                    <a:pt x="18" y="161"/>
                    <a:pt x="12" y="161"/>
                  </a:cubicBezTo>
                  <a:close/>
                  <a:moveTo>
                    <a:pt x="83" y="161"/>
                  </a:moveTo>
                  <a:cubicBezTo>
                    <a:pt x="68" y="161"/>
                    <a:pt x="26" y="126"/>
                    <a:pt x="26" y="104"/>
                  </a:cubicBezTo>
                  <a:cubicBezTo>
                    <a:pt x="26" y="85"/>
                    <a:pt x="76" y="58"/>
                    <a:pt x="87" y="58"/>
                  </a:cubicBezTo>
                  <a:cubicBezTo>
                    <a:pt x="90" y="58"/>
                    <a:pt x="94" y="61"/>
                    <a:pt x="94" y="65"/>
                  </a:cubicBezTo>
                  <a:cubicBezTo>
                    <a:pt x="94" y="69"/>
                    <a:pt x="91" y="71"/>
                    <a:pt x="89" y="72"/>
                  </a:cubicBezTo>
                  <a:cubicBezTo>
                    <a:pt x="72" y="77"/>
                    <a:pt x="47" y="92"/>
                    <a:pt x="47" y="100"/>
                  </a:cubicBezTo>
                  <a:cubicBezTo>
                    <a:pt x="47" y="109"/>
                    <a:pt x="70" y="130"/>
                    <a:pt x="87" y="138"/>
                  </a:cubicBezTo>
                  <a:cubicBezTo>
                    <a:pt x="91" y="140"/>
                    <a:pt x="94" y="144"/>
                    <a:pt x="94" y="149"/>
                  </a:cubicBezTo>
                  <a:cubicBezTo>
                    <a:pt x="94" y="155"/>
                    <a:pt x="89" y="161"/>
                    <a:pt x="83" y="1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612" y="3865"/>
              <a:ext cx="25" cy="32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7 h 103"/>
                <a:gd name="T8" fmla="*/ 48 w 81"/>
                <a:gd name="T9" fmla="*/ 13 h 103"/>
                <a:gd name="T10" fmla="*/ 25 w 81"/>
                <a:gd name="T11" fmla="*/ 51 h 103"/>
                <a:gd name="T12" fmla="*/ 49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7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2"/>
                    <a:pt x="33" y="50"/>
                    <a:pt x="36" y="50"/>
                  </a:cubicBezTo>
                  <a:cubicBezTo>
                    <a:pt x="49" y="49"/>
                    <a:pt x="60" y="43"/>
                    <a:pt x="60" y="27"/>
                  </a:cubicBezTo>
                  <a:cubicBezTo>
                    <a:pt x="60" y="21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49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7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5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642" y="3865"/>
              <a:ext cx="27" cy="32"/>
            </a:xfrm>
            <a:custGeom>
              <a:avLst/>
              <a:gdLst>
                <a:gd name="T0" fmla="*/ 74 w 86"/>
                <a:gd name="T1" fmla="*/ 103 h 103"/>
                <a:gd name="T2" fmla="*/ 62 w 86"/>
                <a:gd name="T3" fmla="*/ 91 h 103"/>
                <a:gd name="T4" fmla="*/ 62 w 86"/>
                <a:gd name="T5" fmla="*/ 48 h 103"/>
                <a:gd name="T6" fmla="*/ 43 w 86"/>
                <a:gd name="T7" fmla="*/ 13 h 103"/>
                <a:gd name="T8" fmla="*/ 24 w 86"/>
                <a:gd name="T9" fmla="*/ 48 h 103"/>
                <a:gd name="T10" fmla="*/ 24 w 86"/>
                <a:gd name="T11" fmla="*/ 91 h 103"/>
                <a:gd name="T12" fmla="*/ 12 w 86"/>
                <a:gd name="T13" fmla="*/ 103 h 103"/>
                <a:gd name="T14" fmla="*/ 0 w 86"/>
                <a:gd name="T15" fmla="*/ 91 h 103"/>
                <a:gd name="T16" fmla="*/ 0 w 86"/>
                <a:gd name="T17" fmla="*/ 40 h 103"/>
                <a:gd name="T18" fmla="*/ 43 w 86"/>
                <a:gd name="T19" fmla="*/ 0 h 103"/>
                <a:gd name="T20" fmla="*/ 86 w 86"/>
                <a:gd name="T21" fmla="*/ 40 h 103"/>
                <a:gd name="T22" fmla="*/ 86 w 86"/>
                <a:gd name="T23" fmla="*/ 91 h 103"/>
                <a:gd name="T24" fmla="*/ 74 w 86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03">
                  <a:moveTo>
                    <a:pt x="74" y="103"/>
                  </a:moveTo>
                  <a:cubicBezTo>
                    <a:pt x="67" y="103"/>
                    <a:pt x="62" y="97"/>
                    <a:pt x="62" y="91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32"/>
                    <a:pt x="62" y="13"/>
                    <a:pt x="43" y="13"/>
                  </a:cubicBezTo>
                  <a:cubicBezTo>
                    <a:pt x="24" y="13"/>
                    <a:pt x="24" y="32"/>
                    <a:pt x="24" y="4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7"/>
                    <a:pt x="19" y="103"/>
                    <a:pt x="12" y="103"/>
                  </a:cubicBezTo>
                  <a:cubicBezTo>
                    <a:pt x="6" y="103"/>
                    <a:pt x="0" y="97"/>
                    <a:pt x="0" y="9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9"/>
                    <a:pt x="16" y="0"/>
                    <a:pt x="43" y="0"/>
                  </a:cubicBezTo>
                  <a:cubicBezTo>
                    <a:pt x="70" y="0"/>
                    <a:pt x="86" y="19"/>
                    <a:pt x="86" y="4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7"/>
                    <a:pt x="80" y="103"/>
                    <a:pt x="74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77" y="3848"/>
              <a:ext cx="26" cy="49"/>
            </a:xfrm>
            <a:custGeom>
              <a:avLst/>
              <a:gdLst>
                <a:gd name="T0" fmla="*/ 73 w 85"/>
                <a:gd name="T1" fmla="*/ 161 h 161"/>
                <a:gd name="T2" fmla="*/ 61 w 85"/>
                <a:gd name="T3" fmla="*/ 149 h 161"/>
                <a:gd name="T4" fmla="*/ 61 w 85"/>
                <a:gd name="T5" fmla="*/ 106 h 161"/>
                <a:gd name="T6" fmla="*/ 43 w 85"/>
                <a:gd name="T7" fmla="*/ 72 h 161"/>
                <a:gd name="T8" fmla="*/ 24 w 85"/>
                <a:gd name="T9" fmla="*/ 101 h 161"/>
                <a:gd name="T10" fmla="*/ 24 w 85"/>
                <a:gd name="T11" fmla="*/ 149 h 161"/>
                <a:gd name="T12" fmla="*/ 12 w 85"/>
                <a:gd name="T13" fmla="*/ 161 h 161"/>
                <a:gd name="T14" fmla="*/ 0 w 85"/>
                <a:gd name="T15" fmla="*/ 149 h 161"/>
                <a:gd name="T16" fmla="*/ 0 w 85"/>
                <a:gd name="T17" fmla="*/ 12 h 161"/>
                <a:gd name="T18" fmla="*/ 12 w 85"/>
                <a:gd name="T19" fmla="*/ 0 h 161"/>
                <a:gd name="T20" fmla="*/ 24 w 85"/>
                <a:gd name="T21" fmla="*/ 12 h 161"/>
                <a:gd name="T22" fmla="*/ 24 w 85"/>
                <a:gd name="T23" fmla="*/ 63 h 161"/>
                <a:gd name="T24" fmla="*/ 26 w 85"/>
                <a:gd name="T25" fmla="*/ 64 h 161"/>
                <a:gd name="T26" fmla="*/ 46 w 85"/>
                <a:gd name="T27" fmla="*/ 58 h 161"/>
                <a:gd name="T28" fmla="*/ 85 w 85"/>
                <a:gd name="T29" fmla="*/ 99 h 161"/>
                <a:gd name="T30" fmla="*/ 85 w 85"/>
                <a:gd name="T31" fmla="*/ 149 h 161"/>
                <a:gd name="T32" fmla="*/ 73 w 8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61">
                  <a:moveTo>
                    <a:pt x="73" y="161"/>
                  </a:moveTo>
                  <a:cubicBezTo>
                    <a:pt x="67" y="161"/>
                    <a:pt x="61" y="155"/>
                    <a:pt x="61" y="149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91"/>
                    <a:pt x="61" y="72"/>
                    <a:pt x="43" y="72"/>
                  </a:cubicBezTo>
                  <a:cubicBezTo>
                    <a:pt x="28" y="72"/>
                    <a:pt x="24" y="85"/>
                    <a:pt x="24" y="101"/>
                  </a:cubicBezTo>
                  <a:cubicBezTo>
                    <a:pt x="24" y="101"/>
                    <a:pt x="24" y="98"/>
                    <a:pt x="24" y="149"/>
                  </a:cubicBezTo>
                  <a:cubicBezTo>
                    <a:pt x="24" y="155"/>
                    <a:pt x="18" y="161"/>
                    <a:pt x="12" y="161"/>
                  </a:cubicBezTo>
                  <a:cubicBezTo>
                    <a:pt x="5" y="161"/>
                    <a:pt x="0" y="155"/>
                    <a:pt x="0" y="1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5"/>
                    <a:pt x="24" y="65"/>
                    <a:pt x="26" y="64"/>
                  </a:cubicBezTo>
                  <a:cubicBezTo>
                    <a:pt x="31" y="61"/>
                    <a:pt x="37" y="58"/>
                    <a:pt x="46" y="58"/>
                  </a:cubicBezTo>
                  <a:cubicBezTo>
                    <a:pt x="70" y="58"/>
                    <a:pt x="85" y="77"/>
                    <a:pt x="85" y="9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55"/>
                    <a:pt x="80" y="161"/>
                    <a:pt x="73" y="1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711" y="3865"/>
              <a:ext cx="26" cy="32"/>
            </a:xfrm>
            <a:custGeom>
              <a:avLst/>
              <a:gdLst>
                <a:gd name="T0" fmla="*/ 43 w 85"/>
                <a:gd name="T1" fmla="*/ 103 h 103"/>
                <a:gd name="T2" fmla="*/ 0 w 85"/>
                <a:gd name="T3" fmla="*/ 62 h 103"/>
                <a:gd name="T4" fmla="*/ 0 w 85"/>
                <a:gd name="T5" fmla="*/ 12 h 103"/>
                <a:gd name="T6" fmla="*/ 12 w 85"/>
                <a:gd name="T7" fmla="*/ 0 h 103"/>
                <a:gd name="T8" fmla="*/ 24 w 85"/>
                <a:gd name="T9" fmla="*/ 12 h 103"/>
                <a:gd name="T10" fmla="*/ 24 w 85"/>
                <a:gd name="T11" fmla="*/ 56 h 103"/>
                <a:gd name="T12" fmla="*/ 43 w 85"/>
                <a:gd name="T13" fmla="*/ 90 h 103"/>
                <a:gd name="T14" fmla="*/ 62 w 85"/>
                <a:gd name="T15" fmla="*/ 56 h 103"/>
                <a:gd name="T16" fmla="*/ 62 w 85"/>
                <a:gd name="T17" fmla="*/ 12 h 103"/>
                <a:gd name="T18" fmla="*/ 74 w 85"/>
                <a:gd name="T19" fmla="*/ 0 h 103"/>
                <a:gd name="T20" fmla="*/ 85 w 85"/>
                <a:gd name="T21" fmla="*/ 12 h 103"/>
                <a:gd name="T22" fmla="*/ 85 w 85"/>
                <a:gd name="T23" fmla="*/ 62 h 103"/>
                <a:gd name="T24" fmla="*/ 43 w 85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3">
                  <a:moveTo>
                    <a:pt x="43" y="103"/>
                  </a:moveTo>
                  <a:cubicBezTo>
                    <a:pt x="15" y="103"/>
                    <a:pt x="0" y="84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24" y="90"/>
                    <a:pt x="43" y="90"/>
                  </a:cubicBezTo>
                  <a:cubicBezTo>
                    <a:pt x="62" y="90"/>
                    <a:pt x="62" y="71"/>
                    <a:pt x="62" y="5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67" y="0"/>
                    <a:pt x="74" y="0"/>
                  </a:cubicBezTo>
                  <a:cubicBezTo>
                    <a:pt x="80" y="0"/>
                    <a:pt x="85" y="5"/>
                    <a:pt x="85" y="1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4"/>
                    <a:pt x="70" y="103"/>
                    <a:pt x="43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17"/>
            <p:cNvSpPr>
              <a:spLocks noEditPoints="1"/>
            </p:cNvSpPr>
            <p:nvPr userDrawn="1"/>
          </p:nvSpPr>
          <p:spPr bwMode="auto">
            <a:xfrm>
              <a:off x="745" y="3850"/>
              <a:ext cx="8" cy="47"/>
            </a:xfrm>
            <a:custGeom>
              <a:avLst/>
              <a:gdLst>
                <a:gd name="T0" fmla="*/ 13 w 26"/>
                <a:gd name="T1" fmla="*/ 26 h 155"/>
                <a:gd name="T2" fmla="*/ 0 w 26"/>
                <a:gd name="T3" fmla="*/ 13 h 155"/>
                <a:gd name="T4" fmla="*/ 13 w 26"/>
                <a:gd name="T5" fmla="*/ 0 h 155"/>
                <a:gd name="T6" fmla="*/ 26 w 26"/>
                <a:gd name="T7" fmla="*/ 13 h 155"/>
                <a:gd name="T8" fmla="*/ 13 w 26"/>
                <a:gd name="T9" fmla="*/ 26 h 155"/>
                <a:gd name="T10" fmla="*/ 13 w 26"/>
                <a:gd name="T11" fmla="*/ 155 h 155"/>
                <a:gd name="T12" fmla="*/ 1 w 26"/>
                <a:gd name="T13" fmla="*/ 143 h 155"/>
                <a:gd name="T14" fmla="*/ 1 w 26"/>
                <a:gd name="T15" fmla="*/ 64 h 155"/>
                <a:gd name="T16" fmla="*/ 13 w 26"/>
                <a:gd name="T17" fmla="*/ 52 h 155"/>
                <a:gd name="T18" fmla="*/ 25 w 26"/>
                <a:gd name="T19" fmla="*/ 64 h 155"/>
                <a:gd name="T20" fmla="*/ 25 w 26"/>
                <a:gd name="T21" fmla="*/ 143 h 155"/>
                <a:gd name="T22" fmla="*/ 13 w 26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55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55"/>
                  </a:moveTo>
                  <a:cubicBezTo>
                    <a:pt x="6" y="155"/>
                    <a:pt x="1" y="149"/>
                    <a:pt x="1" y="14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57"/>
                    <a:pt x="6" y="52"/>
                    <a:pt x="13" y="52"/>
                  </a:cubicBezTo>
                  <a:cubicBezTo>
                    <a:pt x="19" y="52"/>
                    <a:pt x="25" y="57"/>
                    <a:pt x="25" y="6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9"/>
                    <a:pt x="19" y="155"/>
                    <a:pt x="13" y="155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58" y="3865"/>
              <a:ext cx="23" cy="32"/>
            </a:xfrm>
            <a:custGeom>
              <a:avLst/>
              <a:gdLst>
                <a:gd name="T0" fmla="*/ 35 w 74"/>
                <a:gd name="T1" fmla="*/ 103 h 103"/>
                <a:gd name="T2" fmla="*/ 5 w 74"/>
                <a:gd name="T3" fmla="*/ 97 h 103"/>
                <a:gd name="T4" fmla="*/ 2 w 74"/>
                <a:gd name="T5" fmla="*/ 87 h 103"/>
                <a:gd name="T6" fmla="*/ 12 w 74"/>
                <a:gd name="T7" fmla="*/ 85 h 103"/>
                <a:gd name="T8" fmla="*/ 34 w 74"/>
                <a:gd name="T9" fmla="*/ 90 h 103"/>
                <a:gd name="T10" fmla="*/ 52 w 74"/>
                <a:gd name="T11" fmla="*/ 76 h 103"/>
                <a:gd name="T12" fmla="*/ 24 w 74"/>
                <a:gd name="T13" fmla="*/ 57 h 103"/>
                <a:gd name="T14" fmla="*/ 2 w 74"/>
                <a:gd name="T15" fmla="*/ 27 h 103"/>
                <a:gd name="T16" fmla="*/ 39 w 74"/>
                <a:gd name="T17" fmla="*/ 0 h 103"/>
                <a:gd name="T18" fmla="*/ 65 w 74"/>
                <a:gd name="T19" fmla="*/ 4 h 103"/>
                <a:gd name="T20" fmla="*/ 70 w 74"/>
                <a:gd name="T21" fmla="*/ 14 h 103"/>
                <a:gd name="T22" fmla="*/ 61 w 74"/>
                <a:gd name="T23" fmla="*/ 18 h 103"/>
                <a:gd name="T24" fmla="*/ 41 w 74"/>
                <a:gd name="T25" fmla="*/ 13 h 103"/>
                <a:gd name="T26" fmla="*/ 24 w 74"/>
                <a:gd name="T27" fmla="*/ 25 h 103"/>
                <a:gd name="T28" fmla="*/ 51 w 74"/>
                <a:gd name="T29" fmla="*/ 45 h 103"/>
                <a:gd name="T30" fmla="*/ 74 w 74"/>
                <a:gd name="T31" fmla="*/ 74 h 103"/>
                <a:gd name="T32" fmla="*/ 35 w 74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03">
                  <a:moveTo>
                    <a:pt x="35" y="103"/>
                  </a:moveTo>
                  <a:cubicBezTo>
                    <a:pt x="26" y="103"/>
                    <a:pt x="14" y="102"/>
                    <a:pt x="5" y="97"/>
                  </a:cubicBezTo>
                  <a:cubicBezTo>
                    <a:pt x="2" y="96"/>
                    <a:pt x="0" y="92"/>
                    <a:pt x="2" y="87"/>
                  </a:cubicBezTo>
                  <a:cubicBezTo>
                    <a:pt x="5" y="84"/>
                    <a:pt x="8" y="84"/>
                    <a:pt x="12" y="85"/>
                  </a:cubicBezTo>
                  <a:cubicBezTo>
                    <a:pt x="18" y="88"/>
                    <a:pt x="23" y="90"/>
                    <a:pt x="34" y="90"/>
                  </a:cubicBezTo>
                  <a:cubicBezTo>
                    <a:pt x="42" y="90"/>
                    <a:pt x="52" y="87"/>
                    <a:pt x="52" y="76"/>
                  </a:cubicBezTo>
                  <a:cubicBezTo>
                    <a:pt x="52" y="68"/>
                    <a:pt x="37" y="64"/>
                    <a:pt x="24" y="57"/>
                  </a:cubicBezTo>
                  <a:cubicBezTo>
                    <a:pt x="18" y="53"/>
                    <a:pt x="2" y="46"/>
                    <a:pt x="2" y="27"/>
                  </a:cubicBezTo>
                  <a:cubicBezTo>
                    <a:pt x="2" y="12"/>
                    <a:pt x="17" y="0"/>
                    <a:pt x="39" y="0"/>
                  </a:cubicBezTo>
                  <a:cubicBezTo>
                    <a:pt x="50" y="0"/>
                    <a:pt x="59" y="2"/>
                    <a:pt x="65" y="4"/>
                  </a:cubicBezTo>
                  <a:cubicBezTo>
                    <a:pt x="70" y="7"/>
                    <a:pt x="72" y="11"/>
                    <a:pt x="70" y="14"/>
                  </a:cubicBezTo>
                  <a:cubicBezTo>
                    <a:pt x="68" y="19"/>
                    <a:pt x="63" y="19"/>
                    <a:pt x="61" y="18"/>
                  </a:cubicBezTo>
                  <a:cubicBezTo>
                    <a:pt x="57" y="16"/>
                    <a:pt x="49" y="13"/>
                    <a:pt x="41" y="13"/>
                  </a:cubicBezTo>
                  <a:cubicBezTo>
                    <a:pt x="29" y="13"/>
                    <a:pt x="24" y="19"/>
                    <a:pt x="24" y="25"/>
                  </a:cubicBezTo>
                  <a:cubicBezTo>
                    <a:pt x="24" y="35"/>
                    <a:pt x="40" y="40"/>
                    <a:pt x="51" y="45"/>
                  </a:cubicBezTo>
                  <a:cubicBezTo>
                    <a:pt x="65" y="51"/>
                    <a:pt x="74" y="58"/>
                    <a:pt x="74" y="74"/>
                  </a:cubicBezTo>
                  <a:cubicBezTo>
                    <a:pt x="74" y="92"/>
                    <a:pt x="56" y="103"/>
                    <a:pt x="35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00" y="3774"/>
              <a:ext cx="41" cy="54"/>
            </a:xfrm>
            <a:custGeom>
              <a:avLst/>
              <a:gdLst>
                <a:gd name="T0" fmla="*/ 62 w 130"/>
                <a:gd name="T1" fmla="*/ 180 h 180"/>
                <a:gd name="T2" fmla="*/ 9 w 130"/>
                <a:gd name="T3" fmla="*/ 171 h 180"/>
                <a:gd name="T4" fmla="*/ 5 w 130"/>
                <a:gd name="T5" fmla="*/ 154 h 180"/>
                <a:gd name="T6" fmla="*/ 21 w 130"/>
                <a:gd name="T7" fmla="*/ 149 h 180"/>
                <a:gd name="T8" fmla="*/ 60 w 130"/>
                <a:gd name="T9" fmla="*/ 158 h 180"/>
                <a:gd name="T10" fmla="*/ 92 w 130"/>
                <a:gd name="T11" fmla="*/ 134 h 180"/>
                <a:gd name="T12" fmla="*/ 43 w 130"/>
                <a:gd name="T13" fmla="*/ 100 h 180"/>
                <a:gd name="T14" fmla="*/ 5 w 130"/>
                <a:gd name="T15" fmla="*/ 49 h 180"/>
                <a:gd name="T16" fmla="*/ 69 w 130"/>
                <a:gd name="T17" fmla="*/ 0 h 180"/>
                <a:gd name="T18" fmla="*/ 114 w 130"/>
                <a:gd name="T19" fmla="*/ 8 h 180"/>
                <a:gd name="T20" fmla="*/ 124 w 130"/>
                <a:gd name="T21" fmla="*/ 25 h 180"/>
                <a:gd name="T22" fmla="*/ 108 w 130"/>
                <a:gd name="T23" fmla="*/ 32 h 180"/>
                <a:gd name="T24" fmla="*/ 73 w 130"/>
                <a:gd name="T25" fmla="*/ 23 h 180"/>
                <a:gd name="T26" fmla="*/ 42 w 130"/>
                <a:gd name="T27" fmla="*/ 45 h 180"/>
                <a:gd name="T28" fmla="*/ 89 w 130"/>
                <a:gd name="T29" fmla="*/ 79 h 180"/>
                <a:gd name="T30" fmla="*/ 130 w 130"/>
                <a:gd name="T31" fmla="*/ 129 h 180"/>
                <a:gd name="T32" fmla="*/ 62 w 130"/>
                <a:gd name="T3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80">
                  <a:moveTo>
                    <a:pt x="62" y="180"/>
                  </a:moveTo>
                  <a:cubicBezTo>
                    <a:pt x="45" y="180"/>
                    <a:pt x="26" y="179"/>
                    <a:pt x="9" y="171"/>
                  </a:cubicBezTo>
                  <a:cubicBezTo>
                    <a:pt x="5" y="168"/>
                    <a:pt x="0" y="161"/>
                    <a:pt x="5" y="154"/>
                  </a:cubicBezTo>
                  <a:cubicBezTo>
                    <a:pt x="9" y="147"/>
                    <a:pt x="15" y="147"/>
                    <a:pt x="21" y="149"/>
                  </a:cubicBezTo>
                  <a:cubicBezTo>
                    <a:pt x="33" y="155"/>
                    <a:pt x="42" y="158"/>
                    <a:pt x="60" y="158"/>
                  </a:cubicBezTo>
                  <a:cubicBezTo>
                    <a:pt x="74" y="158"/>
                    <a:pt x="92" y="152"/>
                    <a:pt x="92" y="134"/>
                  </a:cubicBezTo>
                  <a:cubicBezTo>
                    <a:pt x="92" y="119"/>
                    <a:pt x="66" y="112"/>
                    <a:pt x="43" y="100"/>
                  </a:cubicBezTo>
                  <a:cubicBezTo>
                    <a:pt x="32" y="94"/>
                    <a:pt x="5" y="81"/>
                    <a:pt x="5" y="49"/>
                  </a:cubicBezTo>
                  <a:cubicBezTo>
                    <a:pt x="5" y="21"/>
                    <a:pt x="31" y="0"/>
                    <a:pt x="69" y="0"/>
                  </a:cubicBezTo>
                  <a:cubicBezTo>
                    <a:pt x="87" y="0"/>
                    <a:pt x="104" y="4"/>
                    <a:pt x="114" y="8"/>
                  </a:cubicBezTo>
                  <a:cubicBezTo>
                    <a:pt x="123" y="12"/>
                    <a:pt x="126" y="20"/>
                    <a:pt x="124" y="25"/>
                  </a:cubicBezTo>
                  <a:cubicBezTo>
                    <a:pt x="119" y="34"/>
                    <a:pt x="112" y="33"/>
                    <a:pt x="108" y="32"/>
                  </a:cubicBezTo>
                  <a:cubicBezTo>
                    <a:pt x="100" y="29"/>
                    <a:pt x="87" y="23"/>
                    <a:pt x="73" y="23"/>
                  </a:cubicBezTo>
                  <a:cubicBezTo>
                    <a:pt x="52" y="23"/>
                    <a:pt x="42" y="33"/>
                    <a:pt x="42" y="45"/>
                  </a:cubicBezTo>
                  <a:cubicBezTo>
                    <a:pt x="42" y="62"/>
                    <a:pt x="71" y="70"/>
                    <a:pt x="89" y="79"/>
                  </a:cubicBezTo>
                  <a:cubicBezTo>
                    <a:pt x="114" y="91"/>
                    <a:pt x="130" y="102"/>
                    <a:pt x="130" y="129"/>
                  </a:cubicBezTo>
                  <a:cubicBezTo>
                    <a:pt x="130" y="161"/>
                    <a:pt x="98" y="180"/>
                    <a:pt x="62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48" y="3774"/>
              <a:ext cx="43" cy="54"/>
            </a:xfrm>
            <a:custGeom>
              <a:avLst/>
              <a:gdLst>
                <a:gd name="T0" fmla="*/ 63 w 140"/>
                <a:gd name="T1" fmla="*/ 180 h 180"/>
                <a:gd name="T2" fmla="*/ 0 w 140"/>
                <a:gd name="T3" fmla="*/ 123 h 180"/>
                <a:gd name="T4" fmla="*/ 80 w 140"/>
                <a:gd name="T5" fmla="*/ 64 h 180"/>
                <a:gd name="T6" fmla="*/ 89 w 140"/>
                <a:gd name="T7" fmla="*/ 74 h 180"/>
                <a:gd name="T8" fmla="*/ 80 w 140"/>
                <a:gd name="T9" fmla="*/ 83 h 180"/>
                <a:gd name="T10" fmla="*/ 38 w 140"/>
                <a:gd name="T11" fmla="*/ 123 h 180"/>
                <a:gd name="T12" fmla="*/ 66 w 140"/>
                <a:gd name="T13" fmla="*/ 157 h 180"/>
                <a:gd name="T14" fmla="*/ 98 w 140"/>
                <a:gd name="T15" fmla="*/ 91 h 180"/>
                <a:gd name="T16" fmla="*/ 59 w 140"/>
                <a:gd name="T17" fmla="*/ 24 h 180"/>
                <a:gd name="T18" fmla="*/ 22 w 140"/>
                <a:gd name="T19" fmla="*/ 33 h 180"/>
                <a:gd name="T20" fmla="*/ 10 w 140"/>
                <a:gd name="T21" fmla="*/ 25 h 180"/>
                <a:gd name="T22" fmla="*/ 17 w 140"/>
                <a:gd name="T23" fmla="*/ 9 h 180"/>
                <a:gd name="T24" fmla="*/ 70 w 140"/>
                <a:gd name="T25" fmla="*/ 0 h 180"/>
                <a:gd name="T26" fmla="*/ 140 w 140"/>
                <a:gd name="T27" fmla="*/ 96 h 180"/>
                <a:gd name="T28" fmla="*/ 63 w 140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80">
                  <a:moveTo>
                    <a:pt x="63" y="180"/>
                  </a:moveTo>
                  <a:cubicBezTo>
                    <a:pt x="22" y="180"/>
                    <a:pt x="0" y="151"/>
                    <a:pt x="0" y="123"/>
                  </a:cubicBezTo>
                  <a:cubicBezTo>
                    <a:pt x="0" y="81"/>
                    <a:pt x="38" y="62"/>
                    <a:pt x="80" y="64"/>
                  </a:cubicBezTo>
                  <a:cubicBezTo>
                    <a:pt x="85" y="65"/>
                    <a:pt x="89" y="69"/>
                    <a:pt x="89" y="74"/>
                  </a:cubicBezTo>
                  <a:cubicBezTo>
                    <a:pt x="89" y="79"/>
                    <a:pt x="85" y="83"/>
                    <a:pt x="80" y="83"/>
                  </a:cubicBezTo>
                  <a:cubicBezTo>
                    <a:pt x="56" y="86"/>
                    <a:pt x="38" y="97"/>
                    <a:pt x="38" y="123"/>
                  </a:cubicBezTo>
                  <a:cubicBezTo>
                    <a:pt x="38" y="137"/>
                    <a:pt x="46" y="157"/>
                    <a:pt x="66" y="157"/>
                  </a:cubicBezTo>
                  <a:cubicBezTo>
                    <a:pt x="98" y="157"/>
                    <a:pt x="98" y="113"/>
                    <a:pt x="98" y="91"/>
                  </a:cubicBezTo>
                  <a:cubicBezTo>
                    <a:pt x="98" y="64"/>
                    <a:pt x="99" y="24"/>
                    <a:pt x="59" y="24"/>
                  </a:cubicBezTo>
                  <a:cubicBezTo>
                    <a:pt x="44" y="24"/>
                    <a:pt x="27" y="33"/>
                    <a:pt x="22" y="33"/>
                  </a:cubicBezTo>
                  <a:cubicBezTo>
                    <a:pt x="15" y="33"/>
                    <a:pt x="12" y="30"/>
                    <a:pt x="10" y="25"/>
                  </a:cubicBezTo>
                  <a:cubicBezTo>
                    <a:pt x="9" y="20"/>
                    <a:pt x="10" y="13"/>
                    <a:pt x="17" y="9"/>
                  </a:cubicBezTo>
                  <a:cubicBezTo>
                    <a:pt x="33" y="2"/>
                    <a:pt x="54" y="0"/>
                    <a:pt x="70" y="0"/>
                  </a:cubicBezTo>
                  <a:cubicBezTo>
                    <a:pt x="132" y="0"/>
                    <a:pt x="140" y="42"/>
                    <a:pt x="140" y="96"/>
                  </a:cubicBezTo>
                  <a:cubicBezTo>
                    <a:pt x="140" y="143"/>
                    <a:pt x="124" y="180"/>
                    <a:pt x="63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601" y="3774"/>
              <a:ext cx="46" cy="54"/>
            </a:xfrm>
            <a:custGeom>
              <a:avLst/>
              <a:gdLst>
                <a:gd name="T0" fmla="*/ 129 w 149"/>
                <a:gd name="T1" fmla="*/ 180 h 180"/>
                <a:gd name="T2" fmla="*/ 108 w 149"/>
                <a:gd name="T3" fmla="*/ 160 h 180"/>
                <a:gd name="T4" fmla="*/ 108 w 149"/>
                <a:gd name="T5" fmla="*/ 84 h 180"/>
                <a:gd name="T6" fmla="*/ 75 w 149"/>
                <a:gd name="T7" fmla="*/ 24 h 180"/>
                <a:gd name="T8" fmla="*/ 42 w 149"/>
                <a:gd name="T9" fmla="*/ 84 h 180"/>
                <a:gd name="T10" fmla="*/ 42 w 149"/>
                <a:gd name="T11" fmla="*/ 160 h 180"/>
                <a:gd name="T12" fmla="*/ 20 w 149"/>
                <a:gd name="T13" fmla="*/ 180 h 180"/>
                <a:gd name="T14" fmla="*/ 0 w 149"/>
                <a:gd name="T15" fmla="*/ 160 h 180"/>
                <a:gd name="T16" fmla="*/ 0 w 149"/>
                <a:gd name="T17" fmla="*/ 71 h 180"/>
                <a:gd name="T18" fmla="*/ 75 w 149"/>
                <a:gd name="T19" fmla="*/ 0 h 180"/>
                <a:gd name="T20" fmla="*/ 149 w 149"/>
                <a:gd name="T21" fmla="*/ 71 h 180"/>
                <a:gd name="T22" fmla="*/ 149 w 149"/>
                <a:gd name="T23" fmla="*/ 160 h 180"/>
                <a:gd name="T24" fmla="*/ 129 w 14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80">
                  <a:moveTo>
                    <a:pt x="129" y="180"/>
                  </a:moveTo>
                  <a:cubicBezTo>
                    <a:pt x="117" y="180"/>
                    <a:pt x="108" y="171"/>
                    <a:pt x="108" y="160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57"/>
                    <a:pt x="108" y="24"/>
                    <a:pt x="75" y="24"/>
                  </a:cubicBezTo>
                  <a:cubicBezTo>
                    <a:pt x="41" y="24"/>
                    <a:pt x="42" y="57"/>
                    <a:pt x="42" y="8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71"/>
                    <a:pt x="32" y="180"/>
                    <a:pt x="20" y="180"/>
                  </a:cubicBezTo>
                  <a:cubicBezTo>
                    <a:pt x="9" y="180"/>
                    <a:pt x="0" y="171"/>
                    <a:pt x="0" y="1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"/>
                    <a:pt x="26" y="0"/>
                    <a:pt x="75" y="0"/>
                  </a:cubicBezTo>
                  <a:cubicBezTo>
                    <a:pt x="123" y="0"/>
                    <a:pt x="149" y="33"/>
                    <a:pt x="149" y="7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71"/>
                    <a:pt x="140" y="180"/>
                    <a:pt x="129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54" y="3759"/>
              <a:ext cx="37" cy="69"/>
            </a:xfrm>
            <a:custGeom>
              <a:avLst/>
              <a:gdLst>
                <a:gd name="T0" fmla="*/ 108 w 118"/>
                <a:gd name="T1" fmla="*/ 227 h 228"/>
                <a:gd name="T2" fmla="*/ 96 w 118"/>
                <a:gd name="T3" fmla="*/ 228 h 228"/>
                <a:gd name="T4" fmla="*/ 40 w 118"/>
                <a:gd name="T5" fmla="*/ 201 h 228"/>
                <a:gd name="T6" fmla="*/ 28 w 118"/>
                <a:gd name="T7" fmla="*/ 153 h 228"/>
                <a:gd name="T8" fmla="*/ 29 w 118"/>
                <a:gd name="T9" fmla="*/ 79 h 228"/>
                <a:gd name="T10" fmla="*/ 27 w 118"/>
                <a:gd name="T11" fmla="*/ 77 h 228"/>
                <a:gd name="T12" fmla="*/ 12 w 118"/>
                <a:gd name="T13" fmla="*/ 77 h 228"/>
                <a:gd name="T14" fmla="*/ 0 w 118"/>
                <a:gd name="T15" fmla="*/ 65 h 228"/>
                <a:gd name="T16" fmla="*/ 12 w 118"/>
                <a:gd name="T17" fmla="*/ 52 h 228"/>
                <a:gd name="T18" fmla="*/ 28 w 118"/>
                <a:gd name="T19" fmla="*/ 52 h 228"/>
                <a:gd name="T20" fmla="*/ 29 w 118"/>
                <a:gd name="T21" fmla="*/ 51 h 228"/>
                <a:gd name="T22" fmla="*/ 29 w 118"/>
                <a:gd name="T23" fmla="*/ 21 h 228"/>
                <a:gd name="T24" fmla="*/ 50 w 118"/>
                <a:gd name="T25" fmla="*/ 0 h 228"/>
                <a:gd name="T26" fmla="*/ 70 w 118"/>
                <a:gd name="T27" fmla="*/ 21 h 228"/>
                <a:gd name="T28" fmla="*/ 70 w 118"/>
                <a:gd name="T29" fmla="*/ 51 h 228"/>
                <a:gd name="T30" fmla="*/ 72 w 118"/>
                <a:gd name="T31" fmla="*/ 52 h 228"/>
                <a:gd name="T32" fmla="*/ 101 w 118"/>
                <a:gd name="T33" fmla="*/ 52 h 228"/>
                <a:gd name="T34" fmla="*/ 113 w 118"/>
                <a:gd name="T35" fmla="*/ 65 h 228"/>
                <a:gd name="T36" fmla="*/ 101 w 118"/>
                <a:gd name="T37" fmla="*/ 77 h 228"/>
                <a:gd name="T38" fmla="*/ 72 w 118"/>
                <a:gd name="T39" fmla="*/ 77 h 228"/>
                <a:gd name="T40" fmla="*/ 70 w 118"/>
                <a:gd name="T41" fmla="*/ 79 h 228"/>
                <a:gd name="T42" fmla="*/ 70 w 118"/>
                <a:gd name="T43" fmla="*/ 139 h 228"/>
                <a:gd name="T44" fmla="*/ 74 w 118"/>
                <a:gd name="T45" fmla="*/ 184 h 228"/>
                <a:gd name="T46" fmla="*/ 108 w 118"/>
                <a:gd name="T47" fmla="*/ 208 h 228"/>
                <a:gd name="T48" fmla="*/ 118 w 118"/>
                <a:gd name="T49" fmla="*/ 218 h 228"/>
                <a:gd name="T50" fmla="*/ 108 w 118"/>
                <a:gd name="T5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228">
                  <a:moveTo>
                    <a:pt x="108" y="227"/>
                  </a:moveTo>
                  <a:cubicBezTo>
                    <a:pt x="108" y="227"/>
                    <a:pt x="104" y="228"/>
                    <a:pt x="96" y="228"/>
                  </a:cubicBezTo>
                  <a:cubicBezTo>
                    <a:pt x="79" y="228"/>
                    <a:pt x="53" y="220"/>
                    <a:pt x="40" y="201"/>
                  </a:cubicBezTo>
                  <a:cubicBezTo>
                    <a:pt x="31" y="190"/>
                    <a:pt x="28" y="170"/>
                    <a:pt x="28" y="153"/>
                  </a:cubicBezTo>
                  <a:cubicBezTo>
                    <a:pt x="29" y="72"/>
                    <a:pt x="29" y="86"/>
                    <a:pt x="29" y="79"/>
                  </a:cubicBezTo>
                  <a:cubicBezTo>
                    <a:pt x="29" y="78"/>
                    <a:pt x="28" y="77"/>
                    <a:pt x="27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6" y="77"/>
                    <a:pt x="0" y="72"/>
                    <a:pt x="0" y="65"/>
                  </a:cubicBezTo>
                  <a:cubicBezTo>
                    <a:pt x="0" y="58"/>
                    <a:pt x="6" y="52"/>
                    <a:pt x="12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9" y="52"/>
                    <a:pt x="29" y="51"/>
                  </a:cubicBezTo>
                  <a:cubicBezTo>
                    <a:pt x="29" y="44"/>
                    <a:pt x="29" y="21"/>
                    <a:pt x="29" y="21"/>
                  </a:cubicBezTo>
                  <a:cubicBezTo>
                    <a:pt x="29" y="9"/>
                    <a:pt x="38" y="0"/>
                    <a:pt x="50" y="0"/>
                  </a:cubicBezTo>
                  <a:cubicBezTo>
                    <a:pt x="61" y="0"/>
                    <a:pt x="70" y="9"/>
                    <a:pt x="70" y="21"/>
                  </a:cubicBezTo>
                  <a:cubicBezTo>
                    <a:pt x="70" y="21"/>
                    <a:pt x="70" y="44"/>
                    <a:pt x="70" y="51"/>
                  </a:cubicBezTo>
                  <a:cubicBezTo>
                    <a:pt x="70" y="52"/>
                    <a:pt x="71" y="52"/>
                    <a:pt x="72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7" y="52"/>
                    <a:pt x="113" y="58"/>
                    <a:pt x="113" y="65"/>
                  </a:cubicBezTo>
                  <a:cubicBezTo>
                    <a:pt x="113" y="72"/>
                    <a:pt x="107" y="77"/>
                    <a:pt x="10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0" y="77"/>
                    <a:pt x="70" y="78"/>
                    <a:pt x="70" y="79"/>
                  </a:cubicBezTo>
                  <a:cubicBezTo>
                    <a:pt x="70" y="86"/>
                    <a:pt x="70" y="75"/>
                    <a:pt x="70" y="139"/>
                  </a:cubicBezTo>
                  <a:cubicBezTo>
                    <a:pt x="70" y="149"/>
                    <a:pt x="69" y="173"/>
                    <a:pt x="74" y="184"/>
                  </a:cubicBezTo>
                  <a:cubicBezTo>
                    <a:pt x="83" y="201"/>
                    <a:pt x="99" y="206"/>
                    <a:pt x="108" y="208"/>
                  </a:cubicBezTo>
                  <a:cubicBezTo>
                    <a:pt x="115" y="209"/>
                    <a:pt x="118" y="212"/>
                    <a:pt x="118" y="218"/>
                  </a:cubicBezTo>
                  <a:cubicBezTo>
                    <a:pt x="118" y="223"/>
                    <a:pt x="113" y="227"/>
                    <a:pt x="108" y="227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95" y="3774"/>
              <a:ext cx="43" cy="54"/>
            </a:xfrm>
            <a:custGeom>
              <a:avLst/>
              <a:gdLst>
                <a:gd name="T0" fmla="*/ 62 w 141"/>
                <a:gd name="T1" fmla="*/ 107 h 180"/>
                <a:gd name="T2" fmla="*/ 52 w 141"/>
                <a:gd name="T3" fmla="*/ 98 h 180"/>
                <a:gd name="T4" fmla="*/ 62 w 141"/>
                <a:gd name="T5" fmla="*/ 88 h 180"/>
                <a:gd name="T6" fmla="*/ 105 w 141"/>
                <a:gd name="T7" fmla="*/ 49 h 180"/>
                <a:gd name="T8" fmla="*/ 83 w 141"/>
                <a:gd name="T9" fmla="*/ 23 h 180"/>
                <a:gd name="T10" fmla="*/ 43 w 141"/>
                <a:gd name="T11" fmla="*/ 90 h 180"/>
                <a:gd name="T12" fmla="*/ 86 w 141"/>
                <a:gd name="T13" fmla="*/ 156 h 180"/>
                <a:gd name="T14" fmla="*/ 121 w 141"/>
                <a:gd name="T15" fmla="*/ 149 h 180"/>
                <a:gd name="T16" fmla="*/ 126 w 141"/>
                <a:gd name="T17" fmla="*/ 147 h 180"/>
                <a:gd name="T18" fmla="*/ 137 w 141"/>
                <a:gd name="T19" fmla="*/ 154 h 180"/>
                <a:gd name="T20" fmla="*/ 133 w 141"/>
                <a:gd name="T21" fmla="*/ 170 h 180"/>
                <a:gd name="T22" fmla="*/ 78 w 141"/>
                <a:gd name="T23" fmla="*/ 180 h 180"/>
                <a:gd name="T24" fmla="*/ 0 w 141"/>
                <a:gd name="T25" fmla="*/ 90 h 180"/>
                <a:gd name="T26" fmla="*/ 85 w 141"/>
                <a:gd name="T27" fmla="*/ 0 h 180"/>
                <a:gd name="T28" fmla="*/ 141 w 141"/>
                <a:gd name="T29" fmla="*/ 51 h 180"/>
                <a:gd name="T30" fmla="*/ 62 w 141"/>
                <a:gd name="T31" fmla="*/ 10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80">
                  <a:moveTo>
                    <a:pt x="62" y="107"/>
                  </a:moveTo>
                  <a:cubicBezTo>
                    <a:pt x="57" y="107"/>
                    <a:pt x="52" y="103"/>
                    <a:pt x="52" y="98"/>
                  </a:cubicBezTo>
                  <a:cubicBezTo>
                    <a:pt x="52" y="92"/>
                    <a:pt x="56" y="89"/>
                    <a:pt x="62" y="88"/>
                  </a:cubicBezTo>
                  <a:cubicBezTo>
                    <a:pt x="85" y="86"/>
                    <a:pt x="105" y="76"/>
                    <a:pt x="105" y="49"/>
                  </a:cubicBezTo>
                  <a:cubicBezTo>
                    <a:pt x="105" y="38"/>
                    <a:pt x="101" y="23"/>
                    <a:pt x="83" y="23"/>
                  </a:cubicBezTo>
                  <a:cubicBezTo>
                    <a:pt x="66" y="23"/>
                    <a:pt x="43" y="40"/>
                    <a:pt x="43" y="90"/>
                  </a:cubicBezTo>
                  <a:cubicBezTo>
                    <a:pt x="43" y="141"/>
                    <a:pt x="70" y="156"/>
                    <a:pt x="86" y="156"/>
                  </a:cubicBezTo>
                  <a:cubicBezTo>
                    <a:pt x="102" y="156"/>
                    <a:pt x="109" y="153"/>
                    <a:pt x="121" y="149"/>
                  </a:cubicBezTo>
                  <a:cubicBezTo>
                    <a:pt x="123" y="148"/>
                    <a:pt x="125" y="148"/>
                    <a:pt x="126" y="147"/>
                  </a:cubicBezTo>
                  <a:cubicBezTo>
                    <a:pt x="131" y="147"/>
                    <a:pt x="135" y="150"/>
                    <a:pt x="137" y="154"/>
                  </a:cubicBezTo>
                  <a:cubicBezTo>
                    <a:pt x="140" y="160"/>
                    <a:pt x="138" y="167"/>
                    <a:pt x="133" y="170"/>
                  </a:cubicBezTo>
                  <a:cubicBezTo>
                    <a:pt x="119" y="178"/>
                    <a:pt x="96" y="180"/>
                    <a:pt x="78" y="180"/>
                  </a:cubicBezTo>
                  <a:cubicBezTo>
                    <a:pt x="32" y="180"/>
                    <a:pt x="0" y="150"/>
                    <a:pt x="0" y="90"/>
                  </a:cubicBezTo>
                  <a:cubicBezTo>
                    <a:pt x="0" y="29"/>
                    <a:pt x="45" y="0"/>
                    <a:pt x="85" y="0"/>
                  </a:cubicBezTo>
                  <a:cubicBezTo>
                    <a:pt x="125" y="0"/>
                    <a:pt x="141" y="27"/>
                    <a:pt x="141" y="51"/>
                  </a:cubicBezTo>
                  <a:cubicBezTo>
                    <a:pt x="141" y="92"/>
                    <a:pt x="101" y="107"/>
                    <a:pt x="62" y="107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Freeform 24"/>
            <p:cNvSpPr>
              <a:spLocks noEditPoints="1"/>
            </p:cNvSpPr>
            <p:nvPr userDrawn="1"/>
          </p:nvSpPr>
          <p:spPr bwMode="auto">
            <a:xfrm>
              <a:off x="745" y="3774"/>
              <a:ext cx="49" cy="54"/>
            </a:xfrm>
            <a:custGeom>
              <a:avLst/>
              <a:gdLst>
                <a:gd name="T0" fmla="*/ 78 w 157"/>
                <a:gd name="T1" fmla="*/ 180 h 180"/>
                <a:gd name="T2" fmla="*/ 0 w 157"/>
                <a:gd name="T3" fmla="*/ 90 h 180"/>
                <a:gd name="T4" fmla="*/ 78 w 157"/>
                <a:gd name="T5" fmla="*/ 0 h 180"/>
                <a:gd name="T6" fmla="*/ 157 w 157"/>
                <a:gd name="T7" fmla="*/ 90 h 180"/>
                <a:gd name="T8" fmla="*/ 78 w 157"/>
                <a:gd name="T9" fmla="*/ 180 h 180"/>
                <a:gd name="T10" fmla="*/ 78 w 157"/>
                <a:gd name="T11" fmla="*/ 23 h 180"/>
                <a:gd name="T12" fmla="*/ 42 w 157"/>
                <a:gd name="T13" fmla="*/ 90 h 180"/>
                <a:gd name="T14" fmla="*/ 78 w 157"/>
                <a:gd name="T15" fmla="*/ 158 h 180"/>
                <a:gd name="T16" fmla="*/ 115 w 157"/>
                <a:gd name="T17" fmla="*/ 90 h 180"/>
                <a:gd name="T18" fmla="*/ 78 w 157"/>
                <a:gd name="T19" fmla="*/ 2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80">
                  <a:moveTo>
                    <a:pt x="78" y="180"/>
                  </a:moveTo>
                  <a:cubicBezTo>
                    <a:pt x="33" y="180"/>
                    <a:pt x="0" y="150"/>
                    <a:pt x="0" y="90"/>
                  </a:cubicBezTo>
                  <a:cubicBezTo>
                    <a:pt x="0" y="30"/>
                    <a:pt x="33" y="0"/>
                    <a:pt x="78" y="0"/>
                  </a:cubicBezTo>
                  <a:cubicBezTo>
                    <a:pt x="124" y="0"/>
                    <a:pt x="157" y="30"/>
                    <a:pt x="157" y="90"/>
                  </a:cubicBezTo>
                  <a:cubicBezTo>
                    <a:pt x="157" y="150"/>
                    <a:pt x="124" y="180"/>
                    <a:pt x="78" y="180"/>
                  </a:cubicBezTo>
                  <a:close/>
                  <a:moveTo>
                    <a:pt x="78" y="23"/>
                  </a:moveTo>
                  <a:cubicBezTo>
                    <a:pt x="56" y="23"/>
                    <a:pt x="42" y="40"/>
                    <a:pt x="42" y="90"/>
                  </a:cubicBezTo>
                  <a:cubicBezTo>
                    <a:pt x="42" y="141"/>
                    <a:pt x="56" y="158"/>
                    <a:pt x="78" y="158"/>
                  </a:cubicBezTo>
                  <a:cubicBezTo>
                    <a:pt x="101" y="158"/>
                    <a:pt x="115" y="141"/>
                    <a:pt x="115" y="90"/>
                  </a:cubicBezTo>
                  <a:cubicBezTo>
                    <a:pt x="115" y="40"/>
                    <a:pt x="101" y="23"/>
                    <a:pt x="78" y="23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804" y="3774"/>
              <a:ext cx="46" cy="54"/>
            </a:xfrm>
            <a:custGeom>
              <a:avLst/>
              <a:gdLst>
                <a:gd name="T0" fmla="*/ 129 w 149"/>
                <a:gd name="T1" fmla="*/ 180 h 180"/>
                <a:gd name="T2" fmla="*/ 108 w 149"/>
                <a:gd name="T3" fmla="*/ 160 h 180"/>
                <a:gd name="T4" fmla="*/ 108 w 149"/>
                <a:gd name="T5" fmla="*/ 84 h 180"/>
                <a:gd name="T6" fmla="*/ 75 w 149"/>
                <a:gd name="T7" fmla="*/ 24 h 180"/>
                <a:gd name="T8" fmla="*/ 42 w 149"/>
                <a:gd name="T9" fmla="*/ 84 h 180"/>
                <a:gd name="T10" fmla="*/ 42 w 149"/>
                <a:gd name="T11" fmla="*/ 160 h 180"/>
                <a:gd name="T12" fmla="*/ 21 w 149"/>
                <a:gd name="T13" fmla="*/ 180 h 180"/>
                <a:gd name="T14" fmla="*/ 0 w 149"/>
                <a:gd name="T15" fmla="*/ 160 h 180"/>
                <a:gd name="T16" fmla="*/ 0 w 149"/>
                <a:gd name="T17" fmla="*/ 71 h 180"/>
                <a:gd name="T18" fmla="*/ 75 w 149"/>
                <a:gd name="T19" fmla="*/ 0 h 180"/>
                <a:gd name="T20" fmla="*/ 149 w 149"/>
                <a:gd name="T21" fmla="*/ 71 h 180"/>
                <a:gd name="T22" fmla="*/ 149 w 149"/>
                <a:gd name="T23" fmla="*/ 160 h 180"/>
                <a:gd name="T24" fmla="*/ 129 w 14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80">
                  <a:moveTo>
                    <a:pt x="129" y="180"/>
                  </a:moveTo>
                  <a:cubicBezTo>
                    <a:pt x="117" y="180"/>
                    <a:pt x="108" y="171"/>
                    <a:pt x="108" y="160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57"/>
                    <a:pt x="109" y="24"/>
                    <a:pt x="75" y="24"/>
                  </a:cubicBezTo>
                  <a:cubicBezTo>
                    <a:pt x="41" y="24"/>
                    <a:pt x="42" y="57"/>
                    <a:pt x="42" y="8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71"/>
                    <a:pt x="32" y="180"/>
                    <a:pt x="21" y="180"/>
                  </a:cubicBezTo>
                  <a:cubicBezTo>
                    <a:pt x="9" y="180"/>
                    <a:pt x="0" y="171"/>
                    <a:pt x="0" y="1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"/>
                    <a:pt x="26" y="0"/>
                    <a:pt x="75" y="0"/>
                  </a:cubicBezTo>
                  <a:cubicBezTo>
                    <a:pt x="123" y="0"/>
                    <a:pt x="149" y="33"/>
                    <a:pt x="149" y="7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71"/>
                    <a:pt x="140" y="180"/>
                    <a:pt x="129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Rectangle 26"/>
            <p:cNvSpPr>
              <a:spLocks noChangeArrowheads="1"/>
            </p:cNvSpPr>
            <p:nvPr userDrawn="1"/>
          </p:nvSpPr>
          <p:spPr bwMode="auto">
            <a:xfrm>
              <a:off x="227" y="3634"/>
              <a:ext cx="65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27"/>
            <p:cNvSpPr>
              <a:spLocks noEditPoints="1"/>
            </p:cNvSpPr>
            <p:nvPr userDrawn="1"/>
          </p:nvSpPr>
          <p:spPr bwMode="auto">
            <a:xfrm>
              <a:off x="371" y="3708"/>
              <a:ext cx="73" cy="188"/>
            </a:xfrm>
            <a:custGeom>
              <a:avLst/>
              <a:gdLst>
                <a:gd name="T0" fmla="*/ 165 w 234"/>
                <a:gd name="T1" fmla="*/ 542 h 620"/>
                <a:gd name="T2" fmla="*/ 123 w 234"/>
                <a:gd name="T3" fmla="*/ 579 h 620"/>
                <a:gd name="T4" fmla="*/ 197 w 234"/>
                <a:gd name="T5" fmla="*/ 620 h 620"/>
                <a:gd name="T6" fmla="*/ 234 w 234"/>
                <a:gd name="T7" fmla="*/ 576 h 620"/>
                <a:gd name="T8" fmla="*/ 165 w 234"/>
                <a:gd name="T9" fmla="*/ 542 h 620"/>
                <a:gd name="T10" fmla="*/ 89 w 234"/>
                <a:gd name="T11" fmla="*/ 465 h 620"/>
                <a:gd name="T12" fmla="*/ 46 w 234"/>
                <a:gd name="T13" fmla="*/ 500 h 620"/>
                <a:gd name="T14" fmla="*/ 81 w 234"/>
                <a:gd name="T15" fmla="*/ 542 h 620"/>
                <a:gd name="T16" fmla="*/ 122 w 234"/>
                <a:gd name="T17" fmla="*/ 508 h 620"/>
                <a:gd name="T18" fmla="*/ 123 w 234"/>
                <a:gd name="T19" fmla="*/ 507 h 620"/>
                <a:gd name="T20" fmla="*/ 89 w 234"/>
                <a:gd name="T21" fmla="*/ 465 h 620"/>
                <a:gd name="T22" fmla="*/ 20 w 234"/>
                <a:gd name="T23" fmla="*/ 167 h 620"/>
                <a:gd name="T24" fmla="*/ 0 w 234"/>
                <a:gd name="T25" fmla="*/ 220 h 620"/>
                <a:gd name="T26" fmla="*/ 42 w 234"/>
                <a:gd name="T27" fmla="*/ 310 h 620"/>
                <a:gd name="T28" fmla="*/ 0 w 234"/>
                <a:gd name="T29" fmla="*/ 400 h 620"/>
                <a:gd name="T30" fmla="*/ 19 w 234"/>
                <a:gd name="T31" fmla="*/ 453 h 620"/>
                <a:gd name="T32" fmla="*/ 45 w 234"/>
                <a:gd name="T33" fmla="*/ 431 h 620"/>
                <a:gd name="T34" fmla="*/ 61 w 234"/>
                <a:gd name="T35" fmla="*/ 413 h 620"/>
                <a:gd name="T36" fmla="*/ 42 w 234"/>
                <a:gd name="T37" fmla="*/ 310 h 620"/>
                <a:gd name="T38" fmla="*/ 61 w 234"/>
                <a:gd name="T39" fmla="*/ 207 h 620"/>
                <a:gd name="T40" fmla="*/ 45 w 234"/>
                <a:gd name="T41" fmla="*/ 189 h 620"/>
                <a:gd name="T42" fmla="*/ 20 w 234"/>
                <a:gd name="T43" fmla="*/ 167 h 620"/>
                <a:gd name="T44" fmla="*/ 81 w 234"/>
                <a:gd name="T45" fmla="*/ 78 h 620"/>
                <a:gd name="T46" fmla="*/ 47 w 234"/>
                <a:gd name="T47" fmla="*/ 120 h 620"/>
                <a:gd name="T48" fmla="*/ 89 w 234"/>
                <a:gd name="T49" fmla="*/ 155 h 620"/>
                <a:gd name="T50" fmla="*/ 123 w 234"/>
                <a:gd name="T51" fmla="*/ 113 h 620"/>
                <a:gd name="T52" fmla="*/ 122 w 234"/>
                <a:gd name="T53" fmla="*/ 112 h 620"/>
                <a:gd name="T54" fmla="*/ 81 w 234"/>
                <a:gd name="T55" fmla="*/ 78 h 620"/>
                <a:gd name="T56" fmla="*/ 197 w 234"/>
                <a:gd name="T57" fmla="*/ 0 h 620"/>
                <a:gd name="T58" fmla="*/ 123 w 234"/>
                <a:gd name="T59" fmla="*/ 42 h 620"/>
                <a:gd name="T60" fmla="*/ 165 w 234"/>
                <a:gd name="T61" fmla="*/ 78 h 620"/>
                <a:gd name="T62" fmla="*/ 234 w 234"/>
                <a:gd name="T63" fmla="*/ 44 h 620"/>
                <a:gd name="T64" fmla="*/ 197 w 234"/>
                <a:gd name="T6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620">
                  <a:moveTo>
                    <a:pt x="165" y="542"/>
                  </a:moveTo>
                  <a:cubicBezTo>
                    <a:pt x="152" y="555"/>
                    <a:pt x="138" y="567"/>
                    <a:pt x="123" y="579"/>
                  </a:cubicBezTo>
                  <a:cubicBezTo>
                    <a:pt x="146" y="595"/>
                    <a:pt x="171" y="609"/>
                    <a:pt x="197" y="620"/>
                  </a:cubicBezTo>
                  <a:cubicBezTo>
                    <a:pt x="210" y="606"/>
                    <a:pt x="223" y="591"/>
                    <a:pt x="234" y="576"/>
                  </a:cubicBezTo>
                  <a:cubicBezTo>
                    <a:pt x="209" y="568"/>
                    <a:pt x="186" y="556"/>
                    <a:pt x="165" y="542"/>
                  </a:cubicBezTo>
                  <a:moveTo>
                    <a:pt x="89" y="465"/>
                  </a:moveTo>
                  <a:cubicBezTo>
                    <a:pt x="76" y="478"/>
                    <a:pt x="62" y="490"/>
                    <a:pt x="46" y="500"/>
                  </a:cubicBezTo>
                  <a:cubicBezTo>
                    <a:pt x="57" y="515"/>
                    <a:pt x="68" y="529"/>
                    <a:pt x="81" y="542"/>
                  </a:cubicBezTo>
                  <a:cubicBezTo>
                    <a:pt x="96" y="532"/>
                    <a:pt x="109" y="521"/>
                    <a:pt x="122" y="508"/>
                  </a:cubicBezTo>
                  <a:cubicBezTo>
                    <a:pt x="122" y="508"/>
                    <a:pt x="123" y="507"/>
                    <a:pt x="123" y="507"/>
                  </a:cubicBezTo>
                  <a:cubicBezTo>
                    <a:pt x="110" y="494"/>
                    <a:pt x="99" y="480"/>
                    <a:pt x="89" y="465"/>
                  </a:cubicBezTo>
                  <a:moveTo>
                    <a:pt x="20" y="167"/>
                  </a:moveTo>
                  <a:cubicBezTo>
                    <a:pt x="12" y="184"/>
                    <a:pt x="5" y="202"/>
                    <a:pt x="0" y="220"/>
                  </a:cubicBezTo>
                  <a:cubicBezTo>
                    <a:pt x="25" y="242"/>
                    <a:pt x="42" y="274"/>
                    <a:pt x="42" y="310"/>
                  </a:cubicBezTo>
                  <a:cubicBezTo>
                    <a:pt x="42" y="346"/>
                    <a:pt x="25" y="379"/>
                    <a:pt x="0" y="400"/>
                  </a:cubicBezTo>
                  <a:cubicBezTo>
                    <a:pt x="5" y="419"/>
                    <a:pt x="11" y="436"/>
                    <a:pt x="19" y="453"/>
                  </a:cubicBezTo>
                  <a:cubicBezTo>
                    <a:pt x="29" y="447"/>
                    <a:pt x="37" y="439"/>
                    <a:pt x="45" y="431"/>
                  </a:cubicBezTo>
                  <a:cubicBezTo>
                    <a:pt x="51" y="426"/>
                    <a:pt x="57" y="420"/>
                    <a:pt x="61" y="413"/>
                  </a:cubicBezTo>
                  <a:cubicBezTo>
                    <a:pt x="49" y="381"/>
                    <a:pt x="42" y="346"/>
                    <a:pt x="42" y="310"/>
                  </a:cubicBezTo>
                  <a:cubicBezTo>
                    <a:pt x="42" y="274"/>
                    <a:pt x="49" y="239"/>
                    <a:pt x="61" y="207"/>
                  </a:cubicBezTo>
                  <a:cubicBezTo>
                    <a:pt x="57" y="200"/>
                    <a:pt x="51" y="194"/>
                    <a:pt x="45" y="189"/>
                  </a:cubicBezTo>
                  <a:cubicBezTo>
                    <a:pt x="38" y="181"/>
                    <a:pt x="29" y="174"/>
                    <a:pt x="20" y="167"/>
                  </a:cubicBezTo>
                  <a:moveTo>
                    <a:pt x="81" y="78"/>
                  </a:moveTo>
                  <a:cubicBezTo>
                    <a:pt x="69" y="91"/>
                    <a:pt x="57" y="105"/>
                    <a:pt x="47" y="120"/>
                  </a:cubicBezTo>
                  <a:cubicBezTo>
                    <a:pt x="62" y="130"/>
                    <a:pt x="76" y="142"/>
                    <a:pt x="89" y="155"/>
                  </a:cubicBezTo>
                  <a:cubicBezTo>
                    <a:pt x="99" y="140"/>
                    <a:pt x="110" y="126"/>
                    <a:pt x="123" y="113"/>
                  </a:cubicBezTo>
                  <a:cubicBezTo>
                    <a:pt x="123" y="113"/>
                    <a:pt x="122" y="112"/>
                    <a:pt x="122" y="112"/>
                  </a:cubicBezTo>
                  <a:cubicBezTo>
                    <a:pt x="109" y="100"/>
                    <a:pt x="96" y="88"/>
                    <a:pt x="81" y="78"/>
                  </a:cubicBezTo>
                  <a:moveTo>
                    <a:pt x="197" y="0"/>
                  </a:moveTo>
                  <a:cubicBezTo>
                    <a:pt x="170" y="11"/>
                    <a:pt x="146" y="25"/>
                    <a:pt x="123" y="42"/>
                  </a:cubicBezTo>
                  <a:cubicBezTo>
                    <a:pt x="138" y="53"/>
                    <a:pt x="152" y="65"/>
                    <a:pt x="165" y="78"/>
                  </a:cubicBezTo>
                  <a:cubicBezTo>
                    <a:pt x="186" y="64"/>
                    <a:pt x="209" y="52"/>
                    <a:pt x="234" y="44"/>
                  </a:cubicBezTo>
                  <a:cubicBezTo>
                    <a:pt x="223" y="29"/>
                    <a:pt x="210" y="14"/>
                    <a:pt x="197" y="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28"/>
            <p:cNvSpPr>
              <a:spLocks noEditPoints="1"/>
            </p:cNvSpPr>
            <p:nvPr userDrawn="1"/>
          </p:nvSpPr>
          <p:spPr bwMode="auto">
            <a:xfrm>
              <a:off x="409" y="3736"/>
              <a:ext cx="52" cy="132"/>
            </a:xfrm>
            <a:custGeom>
              <a:avLst/>
              <a:gdLst>
                <a:gd name="T0" fmla="*/ 103 w 166"/>
                <a:gd name="T1" fmla="*/ 362 h 438"/>
                <a:gd name="T2" fmla="*/ 76 w 166"/>
                <a:gd name="T3" fmla="*/ 409 h 438"/>
                <a:gd name="T4" fmla="*/ 142 w 166"/>
                <a:gd name="T5" fmla="*/ 438 h 438"/>
                <a:gd name="T6" fmla="*/ 166 w 166"/>
                <a:gd name="T7" fmla="*/ 388 h 438"/>
                <a:gd name="T8" fmla="*/ 103 w 166"/>
                <a:gd name="T9" fmla="*/ 362 h 438"/>
                <a:gd name="T10" fmla="*/ 34 w 166"/>
                <a:gd name="T11" fmla="*/ 64 h 438"/>
                <a:gd name="T12" fmla="*/ 0 w 166"/>
                <a:gd name="T13" fmla="*/ 112 h 438"/>
                <a:gd name="T14" fmla="*/ 27 w 166"/>
                <a:gd name="T15" fmla="*/ 219 h 438"/>
                <a:gd name="T16" fmla="*/ 0 w 166"/>
                <a:gd name="T17" fmla="*/ 326 h 438"/>
                <a:gd name="T18" fmla="*/ 34 w 166"/>
                <a:gd name="T19" fmla="*/ 374 h 438"/>
                <a:gd name="T20" fmla="*/ 61 w 166"/>
                <a:gd name="T21" fmla="*/ 322 h 438"/>
                <a:gd name="T22" fmla="*/ 27 w 166"/>
                <a:gd name="T23" fmla="*/ 219 h 438"/>
                <a:gd name="T24" fmla="*/ 61 w 166"/>
                <a:gd name="T25" fmla="*/ 116 h 438"/>
                <a:gd name="T26" fmla="*/ 34 w 166"/>
                <a:gd name="T27" fmla="*/ 64 h 438"/>
                <a:gd name="T28" fmla="*/ 142 w 166"/>
                <a:gd name="T29" fmla="*/ 0 h 438"/>
                <a:gd name="T30" fmla="*/ 76 w 166"/>
                <a:gd name="T31" fmla="*/ 29 h 438"/>
                <a:gd name="T32" fmla="*/ 103 w 166"/>
                <a:gd name="T33" fmla="*/ 76 h 438"/>
                <a:gd name="T34" fmla="*/ 166 w 166"/>
                <a:gd name="T35" fmla="*/ 50 h 438"/>
                <a:gd name="T36" fmla="*/ 142 w 166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438">
                  <a:moveTo>
                    <a:pt x="103" y="362"/>
                  </a:moveTo>
                  <a:cubicBezTo>
                    <a:pt x="95" y="378"/>
                    <a:pt x="86" y="394"/>
                    <a:pt x="76" y="409"/>
                  </a:cubicBezTo>
                  <a:cubicBezTo>
                    <a:pt x="96" y="422"/>
                    <a:pt x="118" y="431"/>
                    <a:pt x="142" y="438"/>
                  </a:cubicBezTo>
                  <a:cubicBezTo>
                    <a:pt x="151" y="421"/>
                    <a:pt x="159" y="405"/>
                    <a:pt x="166" y="388"/>
                  </a:cubicBezTo>
                  <a:cubicBezTo>
                    <a:pt x="143" y="383"/>
                    <a:pt x="122" y="374"/>
                    <a:pt x="103" y="362"/>
                  </a:cubicBezTo>
                  <a:moveTo>
                    <a:pt x="34" y="64"/>
                  </a:moveTo>
                  <a:cubicBezTo>
                    <a:pt x="21" y="78"/>
                    <a:pt x="9" y="94"/>
                    <a:pt x="0" y="112"/>
                  </a:cubicBezTo>
                  <a:cubicBezTo>
                    <a:pt x="17" y="144"/>
                    <a:pt x="27" y="180"/>
                    <a:pt x="27" y="219"/>
                  </a:cubicBezTo>
                  <a:cubicBezTo>
                    <a:pt x="27" y="258"/>
                    <a:pt x="17" y="294"/>
                    <a:pt x="0" y="326"/>
                  </a:cubicBezTo>
                  <a:cubicBezTo>
                    <a:pt x="9" y="344"/>
                    <a:pt x="21" y="360"/>
                    <a:pt x="34" y="374"/>
                  </a:cubicBezTo>
                  <a:cubicBezTo>
                    <a:pt x="45" y="358"/>
                    <a:pt x="54" y="340"/>
                    <a:pt x="61" y="322"/>
                  </a:cubicBezTo>
                  <a:cubicBezTo>
                    <a:pt x="40" y="293"/>
                    <a:pt x="27" y="258"/>
                    <a:pt x="27" y="219"/>
                  </a:cubicBezTo>
                  <a:cubicBezTo>
                    <a:pt x="27" y="180"/>
                    <a:pt x="40" y="145"/>
                    <a:pt x="61" y="116"/>
                  </a:cubicBezTo>
                  <a:cubicBezTo>
                    <a:pt x="54" y="98"/>
                    <a:pt x="45" y="80"/>
                    <a:pt x="34" y="64"/>
                  </a:cubicBezTo>
                  <a:moveTo>
                    <a:pt x="142" y="0"/>
                  </a:moveTo>
                  <a:cubicBezTo>
                    <a:pt x="118" y="7"/>
                    <a:pt x="96" y="16"/>
                    <a:pt x="76" y="29"/>
                  </a:cubicBezTo>
                  <a:cubicBezTo>
                    <a:pt x="86" y="44"/>
                    <a:pt x="95" y="60"/>
                    <a:pt x="103" y="76"/>
                  </a:cubicBezTo>
                  <a:cubicBezTo>
                    <a:pt x="122" y="64"/>
                    <a:pt x="143" y="55"/>
                    <a:pt x="166" y="50"/>
                  </a:cubicBezTo>
                  <a:cubicBezTo>
                    <a:pt x="159" y="33"/>
                    <a:pt x="151" y="16"/>
                    <a:pt x="142" y="0"/>
                  </a:cubicBezTo>
                </a:path>
              </a:pathLst>
            </a:custGeom>
            <a:solidFill>
              <a:srgbClr val="0AA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447" y="3767"/>
              <a:ext cx="22" cy="71"/>
            </a:xfrm>
            <a:custGeom>
              <a:avLst/>
              <a:gdLst>
                <a:gd name="T0" fmla="*/ 60 w 71"/>
                <a:gd name="T1" fmla="*/ 0 h 234"/>
                <a:gd name="T2" fmla="*/ 0 w 71"/>
                <a:gd name="T3" fmla="*/ 27 h 234"/>
                <a:gd name="T4" fmla="*/ 12 w 71"/>
                <a:gd name="T5" fmla="*/ 117 h 234"/>
                <a:gd name="T6" fmla="*/ 0 w 71"/>
                <a:gd name="T7" fmla="*/ 207 h 234"/>
                <a:gd name="T8" fmla="*/ 60 w 71"/>
                <a:gd name="T9" fmla="*/ 234 h 234"/>
                <a:gd name="T10" fmla="*/ 71 w 71"/>
                <a:gd name="T11" fmla="*/ 180 h 234"/>
                <a:gd name="T12" fmla="*/ 12 w 71"/>
                <a:gd name="T13" fmla="*/ 117 h 234"/>
                <a:gd name="T14" fmla="*/ 71 w 71"/>
                <a:gd name="T15" fmla="*/ 54 h 234"/>
                <a:gd name="T16" fmla="*/ 60 w 7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4">
                  <a:moveTo>
                    <a:pt x="60" y="0"/>
                  </a:moveTo>
                  <a:cubicBezTo>
                    <a:pt x="37" y="3"/>
                    <a:pt x="17" y="13"/>
                    <a:pt x="0" y="27"/>
                  </a:cubicBezTo>
                  <a:cubicBezTo>
                    <a:pt x="8" y="56"/>
                    <a:pt x="12" y="86"/>
                    <a:pt x="12" y="117"/>
                  </a:cubicBezTo>
                  <a:cubicBezTo>
                    <a:pt x="12" y="148"/>
                    <a:pt x="8" y="178"/>
                    <a:pt x="0" y="207"/>
                  </a:cubicBezTo>
                  <a:cubicBezTo>
                    <a:pt x="17" y="221"/>
                    <a:pt x="37" y="231"/>
                    <a:pt x="60" y="234"/>
                  </a:cubicBezTo>
                  <a:cubicBezTo>
                    <a:pt x="65" y="216"/>
                    <a:pt x="69" y="198"/>
                    <a:pt x="71" y="180"/>
                  </a:cubicBezTo>
                  <a:cubicBezTo>
                    <a:pt x="38" y="178"/>
                    <a:pt x="12" y="151"/>
                    <a:pt x="12" y="117"/>
                  </a:cubicBezTo>
                  <a:cubicBezTo>
                    <a:pt x="12" y="83"/>
                    <a:pt x="38" y="56"/>
                    <a:pt x="71" y="54"/>
                  </a:cubicBezTo>
                  <a:cubicBezTo>
                    <a:pt x="69" y="36"/>
                    <a:pt x="65" y="18"/>
                    <a:pt x="60" y="0"/>
                  </a:cubicBezTo>
                </a:path>
              </a:pathLst>
            </a:custGeom>
            <a:solidFill>
              <a:srgbClr val="004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30"/>
            <p:cNvSpPr>
              <a:spLocks noEditPoints="1"/>
            </p:cNvSpPr>
            <p:nvPr userDrawn="1"/>
          </p:nvSpPr>
          <p:spPr bwMode="auto">
            <a:xfrm>
              <a:off x="375" y="3708"/>
              <a:ext cx="72" cy="188"/>
            </a:xfrm>
            <a:custGeom>
              <a:avLst/>
              <a:gdLst>
                <a:gd name="T0" fmla="*/ 69 w 234"/>
                <a:gd name="T1" fmla="*/ 542 h 620"/>
                <a:gd name="T2" fmla="*/ 0 w 234"/>
                <a:gd name="T3" fmla="*/ 576 h 620"/>
                <a:gd name="T4" fmla="*/ 37 w 234"/>
                <a:gd name="T5" fmla="*/ 620 h 620"/>
                <a:gd name="T6" fmla="*/ 111 w 234"/>
                <a:gd name="T7" fmla="*/ 579 h 620"/>
                <a:gd name="T8" fmla="*/ 69 w 234"/>
                <a:gd name="T9" fmla="*/ 542 h 620"/>
                <a:gd name="T10" fmla="*/ 145 w 234"/>
                <a:gd name="T11" fmla="*/ 465 h 620"/>
                <a:gd name="T12" fmla="*/ 111 w 234"/>
                <a:gd name="T13" fmla="*/ 507 h 620"/>
                <a:gd name="T14" fmla="*/ 112 w 234"/>
                <a:gd name="T15" fmla="*/ 508 h 620"/>
                <a:gd name="T16" fmla="*/ 153 w 234"/>
                <a:gd name="T17" fmla="*/ 542 h 620"/>
                <a:gd name="T18" fmla="*/ 187 w 234"/>
                <a:gd name="T19" fmla="*/ 500 h 620"/>
                <a:gd name="T20" fmla="*/ 145 w 234"/>
                <a:gd name="T21" fmla="*/ 465 h 620"/>
                <a:gd name="T22" fmla="*/ 214 w 234"/>
                <a:gd name="T23" fmla="*/ 167 h 620"/>
                <a:gd name="T24" fmla="*/ 188 w 234"/>
                <a:gd name="T25" fmla="*/ 189 h 620"/>
                <a:gd name="T26" fmla="*/ 172 w 234"/>
                <a:gd name="T27" fmla="*/ 207 h 620"/>
                <a:gd name="T28" fmla="*/ 192 w 234"/>
                <a:gd name="T29" fmla="*/ 310 h 620"/>
                <a:gd name="T30" fmla="*/ 172 w 234"/>
                <a:gd name="T31" fmla="*/ 413 h 620"/>
                <a:gd name="T32" fmla="*/ 188 w 234"/>
                <a:gd name="T33" fmla="*/ 431 h 620"/>
                <a:gd name="T34" fmla="*/ 214 w 234"/>
                <a:gd name="T35" fmla="*/ 453 h 620"/>
                <a:gd name="T36" fmla="*/ 234 w 234"/>
                <a:gd name="T37" fmla="*/ 400 h 620"/>
                <a:gd name="T38" fmla="*/ 192 w 234"/>
                <a:gd name="T39" fmla="*/ 310 h 620"/>
                <a:gd name="T40" fmla="*/ 234 w 234"/>
                <a:gd name="T41" fmla="*/ 220 h 620"/>
                <a:gd name="T42" fmla="*/ 214 w 234"/>
                <a:gd name="T43" fmla="*/ 167 h 620"/>
                <a:gd name="T44" fmla="*/ 153 w 234"/>
                <a:gd name="T45" fmla="*/ 78 h 620"/>
                <a:gd name="T46" fmla="*/ 112 w 234"/>
                <a:gd name="T47" fmla="*/ 112 h 620"/>
                <a:gd name="T48" fmla="*/ 111 w 234"/>
                <a:gd name="T49" fmla="*/ 113 h 620"/>
                <a:gd name="T50" fmla="*/ 145 w 234"/>
                <a:gd name="T51" fmla="*/ 155 h 620"/>
                <a:gd name="T52" fmla="*/ 187 w 234"/>
                <a:gd name="T53" fmla="*/ 120 h 620"/>
                <a:gd name="T54" fmla="*/ 153 w 234"/>
                <a:gd name="T55" fmla="*/ 78 h 620"/>
                <a:gd name="T56" fmla="*/ 37 w 234"/>
                <a:gd name="T57" fmla="*/ 0 h 620"/>
                <a:gd name="T58" fmla="*/ 0 w 234"/>
                <a:gd name="T59" fmla="*/ 44 h 620"/>
                <a:gd name="T60" fmla="*/ 69 w 234"/>
                <a:gd name="T61" fmla="*/ 78 h 620"/>
                <a:gd name="T62" fmla="*/ 111 w 234"/>
                <a:gd name="T63" fmla="*/ 42 h 620"/>
                <a:gd name="T64" fmla="*/ 37 w 234"/>
                <a:gd name="T6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620">
                  <a:moveTo>
                    <a:pt x="69" y="542"/>
                  </a:moveTo>
                  <a:cubicBezTo>
                    <a:pt x="48" y="556"/>
                    <a:pt x="24" y="568"/>
                    <a:pt x="0" y="576"/>
                  </a:cubicBezTo>
                  <a:cubicBezTo>
                    <a:pt x="11" y="591"/>
                    <a:pt x="24" y="606"/>
                    <a:pt x="37" y="620"/>
                  </a:cubicBezTo>
                  <a:cubicBezTo>
                    <a:pt x="63" y="609"/>
                    <a:pt x="88" y="595"/>
                    <a:pt x="111" y="579"/>
                  </a:cubicBezTo>
                  <a:cubicBezTo>
                    <a:pt x="96" y="568"/>
                    <a:pt x="82" y="555"/>
                    <a:pt x="69" y="542"/>
                  </a:cubicBezTo>
                  <a:moveTo>
                    <a:pt x="145" y="465"/>
                  </a:moveTo>
                  <a:cubicBezTo>
                    <a:pt x="135" y="480"/>
                    <a:pt x="124" y="494"/>
                    <a:pt x="111" y="507"/>
                  </a:cubicBezTo>
                  <a:cubicBezTo>
                    <a:pt x="111" y="507"/>
                    <a:pt x="112" y="508"/>
                    <a:pt x="112" y="508"/>
                  </a:cubicBezTo>
                  <a:cubicBezTo>
                    <a:pt x="124" y="520"/>
                    <a:pt x="138" y="532"/>
                    <a:pt x="153" y="542"/>
                  </a:cubicBezTo>
                  <a:cubicBezTo>
                    <a:pt x="165" y="529"/>
                    <a:pt x="177" y="515"/>
                    <a:pt x="187" y="500"/>
                  </a:cubicBezTo>
                  <a:cubicBezTo>
                    <a:pt x="172" y="490"/>
                    <a:pt x="158" y="478"/>
                    <a:pt x="145" y="465"/>
                  </a:cubicBezTo>
                  <a:moveTo>
                    <a:pt x="214" y="167"/>
                  </a:moveTo>
                  <a:cubicBezTo>
                    <a:pt x="205" y="174"/>
                    <a:pt x="196" y="181"/>
                    <a:pt x="188" y="189"/>
                  </a:cubicBezTo>
                  <a:cubicBezTo>
                    <a:pt x="183" y="194"/>
                    <a:pt x="177" y="200"/>
                    <a:pt x="172" y="207"/>
                  </a:cubicBezTo>
                  <a:cubicBezTo>
                    <a:pt x="185" y="239"/>
                    <a:pt x="192" y="274"/>
                    <a:pt x="192" y="310"/>
                  </a:cubicBezTo>
                  <a:cubicBezTo>
                    <a:pt x="192" y="346"/>
                    <a:pt x="185" y="381"/>
                    <a:pt x="172" y="413"/>
                  </a:cubicBezTo>
                  <a:cubicBezTo>
                    <a:pt x="177" y="420"/>
                    <a:pt x="183" y="426"/>
                    <a:pt x="188" y="431"/>
                  </a:cubicBezTo>
                  <a:cubicBezTo>
                    <a:pt x="196" y="439"/>
                    <a:pt x="205" y="446"/>
                    <a:pt x="214" y="453"/>
                  </a:cubicBezTo>
                  <a:cubicBezTo>
                    <a:pt x="222" y="436"/>
                    <a:pt x="229" y="418"/>
                    <a:pt x="234" y="400"/>
                  </a:cubicBezTo>
                  <a:cubicBezTo>
                    <a:pt x="208" y="378"/>
                    <a:pt x="192" y="346"/>
                    <a:pt x="192" y="310"/>
                  </a:cubicBezTo>
                  <a:cubicBezTo>
                    <a:pt x="192" y="274"/>
                    <a:pt x="208" y="242"/>
                    <a:pt x="234" y="220"/>
                  </a:cubicBezTo>
                  <a:cubicBezTo>
                    <a:pt x="229" y="202"/>
                    <a:pt x="222" y="184"/>
                    <a:pt x="214" y="167"/>
                  </a:cubicBezTo>
                  <a:moveTo>
                    <a:pt x="153" y="78"/>
                  </a:moveTo>
                  <a:cubicBezTo>
                    <a:pt x="138" y="88"/>
                    <a:pt x="124" y="100"/>
                    <a:pt x="112" y="112"/>
                  </a:cubicBezTo>
                  <a:cubicBezTo>
                    <a:pt x="112" y="112"/>
                    <a:pt x="111" y="113"/>
                    <a:pt x="111" y="113"/>
                  </a:cubicBezTo>
                  <a:cubicBezTo>
                    <a:pt x="124" y="126"/>
                    <a:pt x="135" y="140"/>
                    <a:pt x="145" y="155"/>
                  </a:cubicBezTo>
                  <a:cubicBezTo>
                    <a:pt x="158" y="142"/>
                    <a:pt x="172" y="130"/>
                    <a:pt x="187" y="120"/>
                  </a:cubicBezTo>
                  <a:cubicBezTo>
                    <a:pt x="177" y="105"/>
                    <a:pt x="165" y="91"/>
                    <a:pt x="153" y="78"/>
                  </a:cubicBezTo>
                  <a:moveTo>
                    <a:pt x="37" y="0"/>
                  </a:moveTo>
                  <a:cubicBezTo>
                    <a:pt x="24" y="14"/>
                    <a:pt x="11" y="29"/>
                    <a:pt x="0" y="44"/>
                  </a:cubicBezTo>
                  <a:cubicBezTo>
                    <a:pt x="25" y="52"/>
                    <a:pt x="48" y="64"/>
                    <a:pt x="69" y="78"/>
                  </a:cubicBezTo>
                  <a:cubicBezTo>
                    <a:pt x="82" y="65"/>
                    <a:pt x="96" y="53"/>
                    <a:pt x="111" y="42"/>
                  </a:cubicBezTo>
                  <a:cubicBezTo>
                    <a:pt x="88" y="25"/>
                    <a:pt x="63" y="11"/>
                    <a:pt x="37" y="0"/>
                  </a:cubicBezTo>
                </a:path>
              </a:pathLst>
            </a:custGeom>
            <a:solidFill>
              <a:srgbClr val="F1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31"/>
            <p:cNvSpPr>
              <a:spLocks noEditPoints="1"/>
            </p:cNvSpPr>
            <p:nvPr userDrawn="1"/>
          </p:nvSpPr>
          <p:spPr bwMode="auto">
            <a:xfrm>
              <a:off x="396" y="3721"/>
              <a:ext cx="26" cy="163"/>
            </a:xfrm>
            <a:custGeom>
              <a:avLst/>
              <a:gdLst>
                <a:gd name="T0" fmla="*/ 42 w 84"/>
                <a:gd name="T1" fmla="*/ 465 h 537"/>
                <a:gd name="T2" fmla="*/ 41 w 84"/>
                <a:gd name="T3" fmla="*/ 466 h 537"/>
                <a:gd name="T4" fmla="*/ 0 w 84"/>
                <a:gd name="T5" fmla="*/ 500 h 537"/>
                <a:gd name="T6" fmla="*/ 42 w 84"/>
                <a:gd name="T7" fmla="*/ 537 h 537"/>
                <a:gd name="T8" fmla="*/ 84 w 84"/>
                <a:gd name="T9" fmla="*/ 500 h 537"/>
                <a:gd name="T10" fmla="*/ 43 w 84"/>
                <a:gd name="T11" fmla="*/ 466 h 537"/>
                <a:gd name="T12" fmla="*/ 42 w 84"/>
                <a:gd name="T13" fmla="*/ 465 h 537"/>
                <a:gd name="T14" fmla="*/ 42 w 84"/>
                <a:gd name="T15" fmla="*/ 0 h 537"/>
                <a:gd name="T16" fmla="*/ 0 w 84"/>
                <a:gd name="T17" fmla="*/ 36 h 537"/>
                <a:gd name="T18" fmla="*/ 41 w 84"/>
                <a:gd name="T19" fmla="*/ 70 h 537"/>
                <a:gd name="T20" fmla="*/ 42 w 84"/>
                <a:gd name="T21" fmla="*/ 71 h 537"/>
                <a:gd name="T22" fmla="*/ 43 w 84"/>
                <a:gd name="T23" fmla="*/ 70 h 537"/>
                <a:gd name="T24" fmla="*/ 84 w 84"/>
                <a:gd name="T25" fmla="*/ 36 h 537"/>
                <a:gd name="T26" fmla="*/ 42 w 84"/>
                <a:gd name="T2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537">
                  <a:moveTo>
                    <a:pt x="42" y="465"/>
                  </a:moveTo>
                  <a:cubicBezTo>
                    <a:pt x="42" y="465"/>
                    <a:pt x="41" y="466"/>
                    <a:pt x="41" y="466"/>
                  </a:cubicBezTo>
                  <a:cubicBezTo>
                    <a:pt x="28" y="479"/>
                    <a:pt x="15" y="490"/>
                    <a:pt x="0" y="500"/>
                  </a:cubicBezTo>
                  <a:cubicBezTo>
                    <a:pt x="13" y="513"/>
                    <a:pt x="27" y="526"/>
                    <a:pt x="42" y="537"/>
                  </a:cubicBezTo>
                  <a:cubicBezTo>
                    <a:pt x="57" y="525"/>
                    <a:pt x="71" y="513"/>
                    <a:pt x="84" y="500"/>
                  </a:cubicBezTo>
                  <a:cubicBezTo>
                    <a:pt x="69" y="490"/>
                    <a:pt x="55" y="478"/>
                    <a:pt x="43" y="466"/>
                  </a:cubicBezTo>
                  <a:cubicBezTo>
                    <a:pt x="43" y="466"/>
                    <a:pt x="42" y="465"/>
                    <a:pt x="42" y="465"/>
                  </a:cubicBezTo>
                  <a:moveTo>
                    <a:pt x="42" y="0"/>
                  </a:moveTo>
                  <a:cubicBezTo>
                    <a:pt x="27" y="11"/>
                    <a:pt x="13" y="23"/>
                    <a:pt x="0" y="36"/>
                  </a:cubicBezTo>
                  <a:cubicBezTo>
                    <a:pt x="15" y="46"/>
                    <a:pt x="28" y="58"/>
                    <a:pt x="41" y="70"/>
                  </a:cubicBezTo>
                  <a:cubicBezTo>
                    <a:pt x="41" y="70"/>
                    <a:pt x="42" y="71"/>
                    <a:pt x="42" y="71"/>
                  </a:cubicBezTo>
                  <a:cubicBezTo>
                    <a:pt x="42" y="71"/>
                    <a:pt x="43" y="70"/>
                    <a:pt x="43" y="70"/>
                  </a:cubicBezTo>
                  <a:cubicBezTo>
                    <a:pt x="55" y="58"/>
                    <a:pt x="69" y="46"/>
                    <a:pt x="84" y="36"/>
                  </a:cubicBezTo>
                  <a:cubicBezTo>
                    <a:pt x="71" y="23"/>
                    <a:pt x="57" y="11"/>
                    <a:pt x="42" y="0"/>
                  </a:cubicBezTo>
                </a:path>
              </a:pathLst>
            </a:custGeom>
            <a:solidFill>
              <a:srgbClr val="00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32"/>
            <p:cNvSpPr>
              <a:spLocks noEditPoints="1"/>
            </p:cNvSpPr>
            <p:nvPr userDrawn="1"/>
          </p:nvSpPr>
          <p:spPr bwMode="auto">
            <a:xfrm>
              <a:off x="420" y="3745"/>
              <a:ext cx="21" cy="115"/>
            </a:xfrm>
            <a:custGeom>
              <a:avLst/>
              <a:gdLst>
                <a:gd name="T0" fmla="*/ 27 w 69"/>
                <a:gd name="T1" fmla="*/ 293 h 380"/>
                <a:gd name="T2" fmla="*/ 0 w 69"/>
                <a:gd name="T3" fmla="*/ 345 h 380"/>
                <a:gd name="T4" fmla="*/ 42 w 69"/>
                <a:gd name="T5" fmla="*/ 380 h 380"/>
                <a:gd name="T6" fmla="*/ 69 w 69"/>
                <a:gd name="T7" fmla="*/ 333 h 380"/>
                <a:gd name="T8" fmla="*/ 43 w 69"/>
                <a:gd name="T9" fmla="*/ 311 h 380"/>
                <a:gd name="T10" fmla="*/ 27 w 69"/>
                <a:gd name="T11" fmla="*/ 293 h 380"/>
                <a:gd name="T12" fmla="*/ 42 w 69"/>
                <a:gd name="T13" fmla="*/ 0 h 380"/>
                <a:gd name="T14" fmla="*/ 0 w 69"/>
                <a:gd name="T15" fmla="*/ 35 h 380"/>
                <a:gd name="T16" fmla="*/ 27 w 69"/>
                <a:gd name="T17" fmla="*/ 87 h 380"/>
                <a:gd name="T18" fmla="*/ 43 w 69"/>
                <a:gd name="T19" fmla="*/ 69 h 380"/>
                <a:gd name="T20" fmla="*/ 69 w 69"/>
                <a:gd name="T21" fmla="*/ 47 h 380"/>
                <a:gd name="T22" fmla="*/ 42 w 69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380">
                  <a:moveTo>
                    <a:pt x="27" y="293"/>
                  </a:moveTo>
                  <a:cubicBezTo>
                    <a:pt x="20" y="311"/>
                    <a:pt x="11" y="329"/>
                    <a:pt x="0" y="345"/>
                  </a:cubicBezTo>
                  <a:cubicBezTo>
                    <a:pt x="13" y="358"/>
                    <a:pt x="27" y="370"/>
                    <a:pt x="42" y="380"/>
                  </a:cubicBezTo>
                  <a:cubicBezTo>
                    <a:pt x="52" y="365"/>
                    <a:pt x="61" y="349"/>
                    <a:pt x="69" y="333"/>
                  </a:cubicBezTo>
                  <a:cubicBezTo>
                    <a:pt x="60" y="326"/>
                    <a:pt x="51" y="319"/>
                    <a:pt x="43" y="311"/>
                  </a:cubicBezTo>
                  <a:cubicBezTo>
                    <a:pt x="38" y="306"/>
                    <a:pt x="32" y="300"/>
                    <a:pt x="27" y="293"/>
                  </a:cubicBezTo>
                  <a:moveTo>
                    <a:pt x="42" y="0"/>
                  </a:moveTo>
                  <a:cubicBezTo>
                    <a:pt x="27" y="10"/>
                    <a:pt x="13" y="22"/>
                    <a:pt x="0" y="35"/>
                  </a:cubicBezTo>
                  <a:cubicBezTo>
                    <a:pt x="11" y="51"/>
                    <a:pt x="20" y="69"/>
                    <a:pt x="27" y="87"/>
                  </a:cubicBezTo>
                  <a:cubicBezTo>
                    <a:pt x="32" y="80"/>
                    <a:pt x="38" y="74"/>
                    <a:pt x="43" y="69"/>
                  </a:cubicBezTo>
                  <a:cubicBezTo>
                    <a:pt x="51" y="61"/>
                    <a:pt x="60" y="54"/>
                    <a:pt x="69" y="47"/>
                  </a:cubicBezTo>
                  <a:cubicBezTo>
                    <a:pt x="61" y="31"/>
                    <a:pt x="52" y="15"/>
                    <a:pt x="42" y="0"/>
                  </a:cubicBezTo>
                </a:path>
              </a:pathLst>
            </a:custGeom>
            <a:solidFill>
              <a:srgbClr val="09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34" y="3775"/>
              <a:ext cx="17" cy="54"/>
            </a:xfrm>
            <a:custGeom>
              <a:avLst/>
              <a:gdLst>
                <a:gd name="T0" fmla="*/ 42 w 54"/>
                <a:gd name="T1" fmla="*/ 0 h 180"/>
                <a:gd name="T2" fmla="*/ 0 w 54"/>
                <a:gd name="T3" fmla="*/ 90 h 180"/>
                <a:gd name="T4" fmla="*/ 42 w 54"/>
                <a:gd name="T5" fmla="*/ 180 h 180"/>
                <a:gd name="T6" fmla="*/ 54 w 54"/>
                <a:gd name="T7" fmla="*/ 90 h 180"/>
                <a:gd name="T8" fmla="*/ 42 w 5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0">
                  <a:moveTo>
                    <a:pt x="42" y="0"/>
                  </a:moveTo>
                  <a:cubicBezTo>
                    <a:pt x="16" y="22"/>
                    <a:pt x="0" y="54"/>
                    <a:pt x="0" y="90"/>
                  </a:cubicBezTo>
                  <a:cubicBezTo>
                    <a:pt x="0" y="126"/>
                    <a:pt x="16" y="158"/>
                    <a:pt x="42" y="180"/>
                  </a:cubicBezTo>
                  <a:cubicBezTo>
                    <a:pt x="50" y="151"/>
                    <a:pt x="54" y="121"/>
                    <a:pt x="54" y="90"/>
                  </a:cubicBezTo>
                  <a:cubicBezTo>
                    <a:pt x="54" y="59"/>
                    <a:pt x="50" y="29"/>
                    <a:pt x="42" y="0"/>
                  </a:cubicBezTo>
                </a:path>
              </a:pathLst>
            </a:custGeom>
            <a:solidFill>
              <a:srgbClr val="00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358" y="3736"/>
              <a:ext cx="51" cy="132"/>
            </a:xfrm>
            <a:custGeom>
              <a:avLst/>
              <a:gdLst>
                <a:gd name="T0" fmla="*/ 62 w 166"/>
                <a:gd name="T1" fmla="*/ 362 h 438"/>
                <a:gd name="T2" fmla="*/ 0 w 166"/>
                <a:gd name="T3" fmla="*/ 388 h 438"/>
                <a:gd name="T4" fmla="*/ 24 w 166"/>
                <a:gd name="T5" fmla="*/ 438 h 438"/>
                <a:gd name="T6" fmla="*/ 89 w 166"/>
                <a:gd name="T7" fmla="*/ 409 h 438"/>
                <a:gd name="T8" fmla="*/ 62 w 166"/>
                <a:gd name="T9" fmla="*/ 362 h 438"/>
                <a:gd name="T10" fmla="*/ 132 w 166"/>
                <a:gd name="T11" fmla="*/ 64 h 438"/>
                <a:gd name="T12" fmla="*/ 104 w 166"/>
                <a:gd name="T13" fmla="*/ 116 h 438"/>
                <a:gd name="T14" fmla="*/ 139 w 166"/>
                <a:gd name="T15" fmla="*/ 219 h 438"/>
                <a:gd name="T16" fmla="*/ 104 w 166"/>
                <a:gd name="T17" fmla="*/ 322 h 438"/>
                <a:gd name="T18" fmla="*/ 132 w 166"/>
                <a:gd name="T19" fmla="*/ 374 h 438"/>
                <a:gd name="T20" fmla="*/ 166 w 166"/>
                <a:gd name="T21" fmla="*/ 326 h 438"/>
                <a:gd name="T22" fmla="*/ 139 w 166"/>
                <a:gd name="T23" fmla="*/ 219 h 438"/>
                <a:gd name="T24" fmla="*/ 166 w 166"/>
                <a:gd name="T25" fmla="*/ 112 h 438"/>
                <a:gd name="T26" fmla="*/ 132 w 166"/>
                <a:gd name="T27" fmla="*/ 64 h 438"/>
                <a:gd name="T28" fmla="*/ 24 w 166"/>
                <a:gd name="T29" fmla="*/ 0 h 438"/>
                <a:gd name="T30" fmla="*/ 0 w 166"/>
                <a:gd name="T31" fmla="*/ 50 h 438"/>
                <a:gd name="T32" fmla="*/ 63 w 166"/>
                <a:gd name="T33" fmla="*/ 76 h 438"/>
                <a:gd name="T34" fmla="*/ 90 w 166"/>
                <a:gd name="T35" fmla="*/ 29 h 438"/>
                <a:gd name="T36" fmla="*/ 24 w 166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438">
                  <a:moveTo>
                    <a:pt x="62" y="362"/>
                  </a:moveTo>
                  <a:cubicBezTo>
                    <a:pt x="44" y="374"/>
                    <a:pt x="23" y="383"/>
                    <a:pt x="0" y="388"/>
                  </a:cubicBezTo>
                  <a:cubicBezTo>
                    <a:pt x="7" y="405"/>
                    <a:pt x="15" y="421"/>
                    <a:pt x="24" y="438"/>
                  </a:cubicBezTo>
                  <a:cubicBezTo>
                    <a:pt x="48" y="432"/>
                    <a:pt x="69" y="422"/>
                    <a:pt x="89" y="409"/>
                  </a:cubicBezTo>
                  <a:cubicBezTo>
                    <a:pt x="79" y="394"/>
                    <a:pt x="70" y="379"/>
                    <a:pt x="62" y="362"/>
                  </a:cubicBezTo>
                  <a:moveTo>
                    <a:pt x="132" y="64"/>
                  </a:moveTo>
                  <a:cubicBezTo>
                    <a:pt x="121" y="80"/>
                    <a:pt x="112" y="98"/>
                    <a:pt x="104" y="116"/>
                  </a:cubicBezTo>
                  <a:cubicBezTo>
                    <a:pt x="126" y="145"/>
                    <a:pt x="139" y="180"/>
                    <a:pt x="139" y="219"/>
                  </a:cubicBezTo>
                  <a:cubicBezTo>
                    <a:pt x="139" y="258"/>
                    <a:pt x="126" y="293"/>
                    <a:pt x="104" y="322"/>
                  </a:cubicBezTo>
                  <a:cubicBezTo>
                    <a:pt x="112" y="340"/>
                    <a:pt x="121" y="358"/>
                    <a:pt x="132" y="374"/>
                  </a:cubicBezTo>
                  <a:cubicBezTo>
                    <a:pt x="145" y="360"/>
                    <a:pt x="157" y="344"/>
                    <a:pt x="166" y="326"/>
                  </a:cubicBezTo>
                  <a:cubicBezTo>
                    <a:pt x="149" y="294"/>
                    <a:pt x="139" y="258"/>
                    <a:pt x="139" y="219"/>
                  </a:cubicBezTo>
                  <a:cubicBezTo>
                    <a:pt x="139" y="180"/>
                    <a:pt x="149" y="144"/>
                    <a:pt x="166" y="112"/>
                  </a:cubicBezTo>
                  <a:cubicBezTo>
                    <a:pt x="157" y="94"/>
                    <a:pt x="145" y="78"/>
                    <a:pt x="132" y="64"/>
                  </a:cubicBezTo>
                  <a:moveTo>
                    <a:pt x="24" y="0"/>
                  </a:moveTo>
                  <a:cubicBezTo>
                    <a:pt x="15" y="16"/>
                    <a:pt x="7" y="33"/>
                    <a:pt x="0" y="50"/>
                  </a:cubicBezTo>
                  <a:cubicBezTo>
                    <a:pt x="23" y="55"/>
                    <a:pt x="44" y="64"/>
                    <a:pt x="63" y="76"/>
                  </a:cubicBezTo>
                  <a:cubicBezTo>
                    <a:pt x="70" y="60"/>
                    <a:pt x="79" y="44"/>
                    <a:pt x="90" y="29"/>
                  </a:cubicBezTo>
                  <a:cubicBezTo>
                    <a:pt x="70" y="16"/>
                    <a:pt x="48" y="7"/>
                    <a:pt x="24" y="0"/>
                  </a:cubicBezTo>
                </a:path>
              </a:pathLst>
            </a:custGeom>
            <a:solidFill>
              <a:srgbClr val="E2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377" y="3745"/>
              <a:ext cx="22" cy="115"/>
            </a:xfrm>
            <a:custGeom>
              <a:avLst/>
              <a:gdLst>
                <a:gd name="T0" fmla="*/ 42 w 70"/>
                <a:gd name="T1" fmla="*/ 293 h 380"/>
                <a:gd name="T2" fmla="*/ 26 w 70"/>
                <a:gd name="T3" fmla="*/ 311 h 380"/>
                <a:gd name="T4" fmla="*/ 0 w 70"/>
                <a:gd name="T5" fmla="*/ 333 h 380"/>
                <a:gd name="T6" fmla="*/ 27 w 70"/>
                <a:gd name="T7" fmla="*/ 380 h 380"/>
                <a:gd name="T8" fmla="*/ 70 w 70"/>
                <a:gd name="T9" fmla="*/ 345 h 380"/>
                <a:gd name="T10" fmla="*/ 42 w 70"/>
                <a:gd name="T11" fmla="*/ 293 h 380"/>
                <a:gd name="T12" fmla="*/ 28 w 70"/>
                <a:gd name="T13" fmla="*/ 0 h 380"/>
                <a:gd name="T14" fmla="*/ 1 w 70"/>
                <a:gd name="T15" fmla="*/ 47 h 380"/>
                <a:gd name="T16" fmla="*/ 26 w 70"/>
                <a:gd name="T17" fmla="*/ 69 h 380"/>
                <a:gd name="T18" fmla="*/ 42 w 70"/>
                <a:gd name="T19" fmla="*/ 87 h 380"/>
                <a:gd name="T20" fmla="*/ 70 w 70"/>
                <a:gd name="T21" fmla="*/ 35 h 380"/>
                <a:gd name="T22" fmla="*/ 28 w 70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80">
                  <a:moveTo>
                    <a:pt x="42" y="293"/>
                  </a:moveTo>
                  <a:cubicBezTo>
                    <a:pt x="38" y="300"/>
                    <a:pt x="32" y="306"/>
                    <a:pt x="26" y="311"/>
                  </a:cubicBezTo>
                  <a:cubicBezTo>
                    <a:pt x="18" y="319"/>
                    <a:pt x="10" y="327"/>
                    <a:pt x="0" y="333"/>
                  </a:cubicBezTo>
                  <a:cubicBezTo>
                    <a:pt x="8" y="350"/>
                    <a:pt x="17" y="365"/>
                    <a:pt x="27" y="380"/>
                  </a:cubicBezTo>
                  <a:cubicBezTo>
                    <a:pt x="43" y="370"/>
                    <a:pt x="57" y="358"/>
                    <a:pt x="70" y="345"/>
                  </a:cubicBezTo>
                  <a:cubicBezTo>
                    <a:pt x="59" y="329"/>
                    <a:pt x="50" y="311"/>
                    <a:pt x="42" y="293"/>
                  </a:cubicBezTo>
                  <a:moveTo>
                    <a:pt x="28" y="0"/>
                  </a:moveTo>
                  <a:cubicBezTo>
                    <a:pt x="17" y="15"/>
                    <a:pt x="8" y="31"/>
                    <a:pt x="1" y="47"/>
                  </a:cubicBezTo>
                  <a:cubicBezTo>
                    <a:pt x="10" y="54"/>
                    <a:pt x="19" y="61"/>
                    <a:pt x="26" y="69"/>
                  </a:cubicBezTo>
                  <a:cubicBezTo>
                    <a:pt x="32" y="74"/>
                    <a:pt x="38" y="80"/>
                    <a:pt x="42" y="87"/>
                  </a:cubicBezTo>
                  <a:cubicBezTo>
                    <a:pt x="50" y="69"/>
                    <a:pt x="59" y="51"/>
                    <a:pt x="70" y="35"/>
                  </a:cubicBezTo>
                  <a:cubicBezTo>
                    <a:pt x="57" y="22"/>
                    <a:pt x="43" y="10"/>
                    <a:pt x="28" y="0"/>
                  </a:cubicBezTo>
                </a:path>
              </a:pathLst>
            </a:custGeom>
            <a:solidFill>
              <a:srgbClr val="000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01" y="3770"/>
              <a:ext cx="17" cy="64"/>
            </a:xfrm>
            <a:custGeom>
              <a:avLst/>
              <a:gdLst>
                <a:gd name="T0" fmla="*/ 27 w 54"/>
                <a:gd name="T1" fmla="*/ 0 h 214"/>
                <a:gd name="T2" fmla="*/ 0 w 54"/>
                <a:gd name="T3" fmla="*/ 107 h 214"/>
                <a:gd name="T4" fmla="*/ 27 w 54"/>
                <a:gd name="T5" fmla="*/ 214 h 214"/>
                <a:gd name="T6" fmla="*/ 54 w 54"/>
                <a:gd name="T7" fmla="*/ 107 h 214"/>
                <a:gd name="T8" fmla="*/ 27 w 54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14">
                  <a:moveTo>
                    <a:pt x="27" y="0"/>
                  </a:moveTo>
                  <a:cubicBezTo>
                    <a:pt x="10" y="32"/>
                    <a:pt x="0" y="68"/>
                    <a:pt x="0" y="107"/>
                  </a:cubicBezTo>
                  <a:cubicBezTo>
                    <a:pt x="0" y="146"/>
                    <a:pt x="10" y="182"/>
                    <a:pt x="27" y="214"/>
                  </a:cubicBezTo>
                  <a:cubicBezTo>
                    <a:pt x="44" y="182"/>
                    <a:pt x="54" y="146"/>
                    <a:pt x="54" y="107"/>
                  </a:cubicBezTo>
                  <a:cubicBezTo>
                    <a:pt x="54" y="68"/>
                    <a:pt x="44" y="32"/>
                    <a:pt x="27" y="0"/>
                  </a:cubicBezTo>
                </a:path>
              </a:pathLst>
            </a:custGeom>
            <a:solidFill>
              <a:srgbClr val="09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349" y="3767"/>
              <a:ext cx="22" cy="71"/>
            </a:xfrm>
            <a:custGeom>
              <a:avLst/>
              <a:gdLst>
                <a:gd name="T0" fmla="*/ 11 w 71"/>
                <a:gd name="T1" fmla="*/ 0 h 234"/>
                <a:gd name="T2" fmla="*/ 0 w 71"/>
                <a:gd name="T3" fmla="*/ 54 h 234"/>
                <a:gd name="T4" fmla="*/ 59 w 71"/>
                <a:gd name="T5" fmla="*/ 117 h 234"/>
                <a:gd name="T6" fmla="*/ 0 w 71"/>
                <a:gd name="T7" fmla="*/ 180 h 234"/>
                <a:gd name="T8" fmla="*/ 11 w 71"/>
                <a:gd name="T9" fmla="*/ 234 h 234"/>
                <a:gd name="T10" fmla="*/ 71 w 71"/>
                <a:gd name="T11" fmla="*/ 207 h 234"/>
                <a:gd name="T12" fmla="*/ 59 w 71"/>
                <a:gd name="T13" fmla="*/ 117 h 234"/>
                <a:gd name="T14" fmla="*/ 71 w 71"/>
                <a:gd name="T15" fmla="*/ 27 h 234"/>
                <a:gd name="T16" fmla="*/ 11 w 7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4">
                  <a:moveTo>
                    <a:pt x="11" y="0"/>
                  </a:moveTo>
                  <a:cubicBezTo>
                    <a:pt x="6" y="18"/>
                    <a:pt x="2" y="36"/>
                    <a:pt x="0" y="54"/>
                  </a:cubicBezTo>
                  <a:cubicBezTo>
                    <a:pt x="33" y="56"/>
                    <a:pt x="59" y="83"/>
                    <a:pt x="59" y="117"/>
                  </a:cubicBezTo>
                  <a:cubicBezTo>
                    <a:pt x="59" y="151"/>
                    <a:pt x="33" y="178"/>
                    <a:pt x="0" y="180"/>
                  </a:cubicBezTo>
                  <a:cubicBezTo>
                    <a:pt x="2" y="198"/>
                    <a:pt x="6" y="216"/>
                    <a:pt x="11" y="234"/>
                  </a:cubicBezTo>
                  <a:cubicBezTo>
                    <a:pt x="33" y="231"/>
                    <a:pt x="54" y="221"/>
                    <a:pt x="71" y="207"/>
                  </a:cubicBezTo>
                  <a:cubicBezTo>
                    <a:pt x="63" y="179"/>
                    <a:pt x="59" y="149"/>
                    <a:pt x="59" y="117"/>
                  </a:cubicBezTo>
                  <a:cubicBezTo>
                    <a:pt x="59" y="86"/>
                    <a:pt x="63" y="56"/>
                    <a:pt x="71" y="27"/>
                  </a:cubicBezTo>
                  <a:cubicBezTo>
                    <a:pt x="54" y="13"/>
                    <a:pt x="33" y="3"/>
                    <a:pt x="11" y="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38"/>
            <p:cNvSpPr>
              <a:spLocks/>
            </p:cNvSpPr>
            <p:nvPr userDrawn="1"/>
          </p:nvSpPr>
          <p:spPr bwMode="auto">
            <a:xfrm>
              <a:off x="368" y="3775"/>
              <a:ext cx="16" cy="54"/>
            </a:xfrm>
            <a:custGeom>
              <a:avLst/>
              <a:gdLst>
                <a:gd name="T0" fmla="*/ 12 w 54"/>
                <a:gd name="T1" fmla="*/ 0 h 180"/>
                <a:gd name="T2" fmla="*/ 0 w 54"/>
                <a:gd name="T3" fmla="*/ 90 h 180"/>
                <a:gd name="T4" fmla="*/ 12 w 54"/>
                <a:gd name="T5" fmla="*/ 180 h 180"/>
                <a:gd name="T6" fmla="*/ 54 w 54"/>
                <a:gd name="T7" fmla="*/ 90 h 180"/>
                <a:gd name="T8" fmla="*/ 12 w 5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0">
                  <a:moveTo>
                    <a:pt x="12" y="0"/>
                  </a:moveTo>
                  <a:cubicBezTo>
                    <a:pt x="4" y="29"/>
                    <a:pt x="0" y="59"/>
                    <a:pt x="0" y="90"/>
                  </a:cubicBezTo>
                  <a:cubicBezTo>
                    <a:pt x="0" y="122"/>
                    <a:pt x="4" y="152"/>
                    <a:pt x="12" y="180"/>
                  </a:cubicBezTo>
                  <a:cubicBezTo>
                    <a:pt x="37" y="159"/>
                    <a:pt x="54" y="126"/>
                    <a:pt x="54" y="90"/>
                  </a:cubicBezTo>
                  <a:cubicBezTo>
                    <a:pt x="54" y="54"/>
                    <a:pt x="37" y="22"/>
                    <a:pt x="12" y="0"/>
                  </a:cubicBezTo>
                </a:path>
              </a:pathLst>
            </a:custGeom>
            <a:solidFill>
              <a:srgbClr val="000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50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2F05-D006-5D4B-83D2-EBACC554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2CF9E-AE48-8945-9CC5-338A7C2C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EBF-C378-8248-AC1B-11051BE1F44B}" type="datetimeFigureOut">
              <a:rPr lang="en-NL" smtClean="0"/>
              <a:t>04/04/2022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94836-4396-F843-9660-B6ADE4B3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C9E7C-AAC2-7B4C-AAD3-B482574A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EDB9-1573-C848-99CA-F8E2E5051DA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060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4330-7AE2-0D4A-A453-5969E748B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D209-0A3E-0543-B447-5B67FD4C7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D8D78-E0B3-5149-A818-EEDB88D2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EBF-C378-8248-AC1B-11051BE1F44B}" type="datetimeFigureOut">
              <a:rPr lang="en-NL" smtClean="0"/>
              <a:t>04/04/2022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7F158-6FA2-814A-A272-B13B614F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EF2EB-97F1-E141-9100-7B0A2C12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EDB9-1573-C848-99CA-F8E2E5051DA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596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6260482" y="1972378"/>
            <a:ext cx="3564000" cy="3564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8" y="6025981"/>
            <a:ext cx="1296000" cy="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'Beter in Amsterda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81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zonder 'Beter in Amsterda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6260482" y="1972378"/>
            <a:ext cx="3564000" cy="3564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76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90946" y="1582690"/>
            <a:ext cx="5179833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90946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430213" y="678657"/>
            <a:ext cx="5830093" cy="4845844"/>
          </a:xfr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9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afbeelding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6484140" y="1487150"/>
            <a:ext cx="3497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69555" y="1582690"/>
            <a:ext cx="4901224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dialoog regel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90946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430213" y="678657"/>
            <a:ext cx="4845600" cy="48458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78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545288"/>
            <a:ext cx="11325599" cy="444500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527993" y="6491972"/>
            <a:ext cx="972000" cy="127000"/>
          </a:xfrm>
        </p:spPr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493677"/>
            <a:ext cx="4114800" cy="127000"/>
          </a:xfrm>
        </p:spPr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9642" y="6498321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80" y="265266"/>
            <a:ext cx="458760" cy="6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0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658178"/>
            <a:ext cx="11325599" cy="444500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527072"/>
            <a:ext cx="972000" cy="127000"/>
          </a:xfrm>
        </p:spPr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528777"/>
            <a:ext cx="4114800" cy="127000"/>
          </a:xfrm>
        </p:spPr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077619" y="1382400"/>
            <a:ext cx="9072000" cy="4154400"/>
          </a:xfrm>
        </p:spPr>
        <p:txBody>
          <a:bodyPr/>
          <a:lstStyle>
            <a:lvl1pPr marL="324000" indent="-3240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533421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17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 bwMode="gray"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410122"/>
            <a:ext cx="972000" cy="127000"/>
          </a:xfrm>
        </p:spPr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411827"/>
            <a:ext cx="4114800" cy="127000"/>
          </a:xfrm>
        </p:spPr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416471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2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id" hidden="1"/>
          <p:cNvGrpSpPr/>
          <p:nvPr userDrawn="1"/>
        </p:nvGrpSpPr>
        <p:grpSpPr>
          <a:xfrm>
            <a:off x="428400" y="340311"/>
            <a:ext cx="11340000" cy="6168489"/>
            <a:chOff x="428400" y="340311"/>
            <a:chExt cx="11340000" cy="6168489"/>
          </a:xfrm>
        </p:grpSpPr>
        <p:sp>
          <p:nvSpPr>
            <p:cNvPr id="7" name="Rechthoek 6"/>
            <p:cNvSpPr/>
            <p:nvPr userDrawn="1"/>
          </p:nvSpPr>
          <p:spPr>
            <a:xfrm>
              <a:off x="428400" y="352800"/>
              <a:ext cx="11340000" cy="5184000"/>
            </a:xfrm>
            <a:prstGeom prst="rect">
              <a:avLst/>
            </a:prstGeom>
            <a:noFill/>
            <a:ln w="63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Rechthoek 7"/>
            <p:cNvSpPr/>
            <p:nvPr userDrawn="1"/>
          </p:nvSpPr>
          <p:spPr>
            <a:xfrm>
              <a:off x="428400" y="5536800"/>
              <a:ext cx="11340000" cy="972000"/>
            </a:xfrm>
            <a:prstGeom prst="rect">
              <a:avLst/>
            </a:prstGeom>
            <a:noFill/>
            <a:ln w="63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44" name="Verticaal"/>
            <p:cNvGrpSpPr/>
            <p:nvPr userDrawn="1"/>
          </p:nvGrpSpPr>
          <p:grpSpPr>
            <a:xfrm>
              <a:off x="752400" y="340311"/>
              <a:ext cx="10692000" cy="5196489"/>
              <a:chOff x="752400" y="340311"/>
              <a:chExt cx="10692000" cy="5196489"/>
            </a:xfrm>
          </p:grpSpPr>
          <p:cxnSp>
            <p:nvCxnSpPr>
              <p:cNvPr id="10" name="Rechte verbindingslijn 9"/>
              <p:cNvCxnSpPr/>
              <p:nvPr userDrawn="1"/>
            </p:nvCxnSpPr>
            <p:spPr>
              <a:xfrm>
                <a:off x="752400" y="3415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chte verbindingslijn 10"/>
              <p:cNvCxnSpPr/>
              <p:nvPr userDrawn="1"/>
            </p:nvCxnSpPr>
            <p:spPr>
              <a:xfrm>
                <a:off x="1076400" y="3415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/>
              <p:cNvCxnSpPr/>
              <p:nvPr userDrawn="1"/>
            </p:nvCxnSpPr>
            <p:spPr>
              <a:xfrm>
                <a:off x="1400400" y="3403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 userDrawn="1"/>
            </p:nvCxnSpPr>
            <p:spPr>
              <a:xfrm>
                <a:off x="172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 userDrawn="1"/>
            </p:nvCxnSpPr>
            <p:spPr>
              <a:xfrm>
                <a:off x="204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 userDrawn="1"/>
            </p:nvCxnSpPr>
            <p:spPr>
              <a:xfrm>
                <a:off x="237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 userDrawn="1"/>
            </p:nvCxnSpPr>
            <p:spPr>
              <a:xfrm>
                <a:off x="269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/>
              <p:cNvCxnSpPr/>
              <p:nvPr userDrawn="1"/>
            </p:nvCxnSpPr>
            <p:spPr>
              <a:xfrm>
                <a:off x="302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/>
              <p:cNvCxnSpPr/>
              <p:nvPr userDrawn="1"/>
            </p:nvCxnSpPr>
            <p:spPr>
              <a:xfrm>
                <a:off x="33432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366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 userDrawn="1"/>
            </p:nvCxnSpPr>
            <p:spPr>
              <a:xfrm>
                <a:off x="399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 userDrawn="1"/>
            </p:nvCxnSpPr>
            <p:spPr>
              <a:xfrm>
                <a:off x="431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 userDrawn="1"/>
            </p:nvCxnSpPr>
            <p:spPr>
              <a:xfrm>
                <a:off x="464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/>
              <p:cNvCxnSpPr/>
              <p:nvPr userDrawn="1"/>
            </p:nvCxnSpPr>
            <p:spPr>
              <a:xfrm>
                <a:off x="496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>
                <a:off x="528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 userDrawn="1"/>
            </p:nvCxnSpPr>
            <p:spPr>
              <a:xfrm>
                <a:off x="561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 userDrawn="1"/>
            </p:nvCxnSpPr>
            <p:spPr>
              <a:xfrm>
                <a:off x="593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 userDrawn="1"/>
            </p:nvCxnSpPr>
            <p:spPr>
              <a:xfrm>
                <a:off x="626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 userDrawn="1"/>
            </p:nvCxnSpPr>
            <p:spPr>
              <a:xfrm>
                <a:off x="658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 userDrawn="1"/>
            </p:nvCxnSpPr>
            <p:spPr>
              <a:xfrm>
                <a:off x="690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 userDrawn="1"/>
            </p:nvCxnSpPr>
            <p:spPr>
              <a:xfrm>
                <a:off x="723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 userDrawn="1"/>
            </p:nvCxnSpPr>
            <p:spPr>
              <a:xfrm>
                <a:off x="755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 userDrawn="1"/>
            </p:nvCxnSpPr>
            <p:spPr>
              <a:xfrm>
                <a:off x="788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 userDrawn="1"/>
            </p:nvCxnSpPr>
            <p:spPr>
              <a:xfrm>
                <a:off x="8852178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 userDrawn="1"/>
            </p:nvCxnSpPr>
            <p:spPr>
              <a:xfrm>
                <a:off x="852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 userDrawn="1"/>
            </p:nvCxnSpPr>
            <p:spPr>
              <a:xfrm>
                <a:off x="820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 userDrawn="1"/>
            </p:nvCxnSpPr>
            <p:spPr>
              <a:xfrm>
                <a:off x="9176400" y="3528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 userDrawn="1"/>
            </p:nvCxnSpPr>
            <p:spPr>
              <a:xfrm>
                <a:off x="950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 userDrawn="1"/>
            </p:nvCxnSpPr>
            <p:spPr>
              <a:xfrm>
                <a:off x="982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 userDrawn="1"/>
            </p:nvCxnSpPr>
            <p:spPr>
              <a:xfrm>
                <a:off x="1014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/>
              <p:cNvCxnSpPr/>
              <p:nvPr userDrawn="1"/>
            </p:nvCxnSpPr>
            <p:spPr>
              <a:xfrm>
                <a:off x="1047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/>
              <p:cNvCxnSpPr/>
              <p:nvPr userDrawn="1"/>
            </p:nvCxnSpPr>
            <p:spPr>
              <a:xfrm>
                <a:off x="1079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 userDrawn="1"/>
            </p:nvCxnSpPr>
            <p:spPr>
              <a:xfrm>
                <a:off x="1112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1144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Horizontaal"/>
            <p:cNvGrpSpPr/>
            <p:nvPr userDrawn="1"/>
          </p:nvGrpSpPr>
          <p:grpSpPr>
            <a:xfrm>
              <a:off x="428400" y="676800"/>
              <a:ext cx="11340000" cy="4536000"/>
              <a:chOff x="428400" y="676800"/>
              <a:chExt cx="11340000" cy="4536000"/>
            </a:xfrm>
          </p:grpSpPr>
          <p:cxnSp>
            <p:nvCxnSpPr>
              <p:cNvPr id="46" name="Rechte verbindingslijn 45"/>
              <p:cNvCxnSpPr/>
              <p:nvPr userDrawn="1"/>
            </p:nvCxnSpPr>
            <p:spPr>
              <a:xfrm>
                <a:off x="428400" y="67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 userDrawn="1"/>
            </p:nvCxnSpPr>
            <p:spPr>
              <a:xfrm>
                <a:off x="428400" y="100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428400" y="1324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 userDrawn="1"/>
            </p:nvCxnSpPr>
            <p:spPr>
              <a:xfrm>
                <a:off x="428400" y="164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 userDrawn="1"/>
            </p:nvCxnSpPr>
            <p:spPr>
              <a:xfrm>
                <a:off x="428400" y="197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 userDrawn="1"/>
            </p:nvCxnSpPr>
            <p:spPr>
              <a:xfrm>
                <a:off x="428400" y="229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 userDrawn="1"/>
            </p:nvCxnSpPr>
            <p:spPr>
              <a:xfrm>
                <a:off x="428400" y="262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 userDrawn="1"/>
            </p:nvCxnSpPr>
            <p:spPr>
              <a:xfrm>
                <a:off x="428400" y="29436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 userDrawn="1"/>
            </p:nvCxnSpPr>
            <p:spPr>
              <a:xfrm>
                <a:off x="428400" y="326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/>
              <p:cNvCxnSpPr/>
              <p:nvPr userDrawn="1"/>
            </p:nvCxnSpPr>
            <p:spPr>
              <a:xfrm>
                <a:off x="428400" y="359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/>
              <p:cNvCxnSpPr/>
              <p:nvPr userDrawn="1"/>
            </p:nvCxnSpPr>
            <p:spPr>
              <a:xfrm>
                <a:off x="428400" y="391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 userDrawn="1"/>
            </p:nvCxnSpPr>
            <p:spPr>
              <a:xfrm>
                <a:off x="428400" y="424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/>
              <p:cNvCxnSpPr/>
              <p:nvPr userDrawn="1"/>
            </p:nvCxnSpPr>
            <p:spPr>
              <a:xfrm>
                <a:off x="428400" y="4564223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/>
              <p:cNvCxnSpPr/>
              <p:nvPr userDrawn="1"/>
            </p:nvCxnSpPr>
            <p:spPr>
              <a:xfrm>
                <a:off x="428400" y="488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 userDrawn="1"/>
            </p:nvCxnSpPr>
            <p:spPr>
              <a:xfrm>
                <a:off x="428400" y="521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427103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2800" y="658178"/>
            <a:ext cx="11325599" cy="444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8781" y="1382096"/>
            <a:ext cx="9072000" cy="415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00400" y="6420754"/>
            <a:ext cx="972000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96400" y="6422459"/>
            <a:ext cx="4114800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Gemba bij OLVG: Heilige visite – samen beslissen</a:t>
            </a:r>
            <a:endParaRPr lang="nl-NL" dirty="0"/>
          </a:p>
        </p:txBody>
      </p:sp>
      <p:grpSp>
        <p:nvGrpSpPr>
          <p:cNvPr id="66" name="OLVG_logo"/>
          <p:cNvGrpSpPr>
            <a:grpSpLocks noChangeAspect="1"/>
          </p:cNvGrpSpPr>
          <p:nvPr userDrawn="1"/>
        </p:nvGrpSpPr>
        <p:grpSpPr bwMode="gray">
          <a:xfrm>
            <a:off x="10400285" y="5684154"/>
            <a:ext cx="1231200" cy="677292"/>
            <a:chOff x="0" y="-635"/>
            <a:chExt cx="5760085" cy="3167380"/>
          </a:xfrm>
        </p:grpSpPr>
        <p:sp>
          <p:nvSpPr>
            <p:cNvPr id="67" name="Freeform 5"/>
            <p:cNvSpPr>
              <a:spLocks noEditPoints="1"/>
            </p:cNvSpPr>
            <p:nvPr userDrawn="1"/>
          </p:nvSpPr>
          <p:spPr bwMode="gray">
            <a:xfrm>
              <a:off x="0" y="1209675"/>
              <a:ext cx="1272540" cy="1240790"/>
            </a:xfrm>
            <a:custGeom>
              <a:avLst/>
              <a:gdLst>
                <a:gd name="T0" fmla="*/ 2505 w 2505"/>
                <a:gd name="T1" fmla="*/ 1255 h 2510"/>
                <a:gd name="T2" fmla="*/ 1250 w 2505"/>
                <a:gd name="T3" fmla="*/ 2510 h 2510"/>
                <a:gd name="T4" fmla="*/ 0 w 2505"/>
                <a:gd name="T5" fmla="*/ 1255 h 2510"/>
                <a:gd name="T6" fmla="*/ 1245 w 2505"/>
                <a:gd name="T7" fmla="*/ 0 h 2510"/>
                <a:gd name="T8" fmla="*/ 2505 w 2505"/>
                <a:gd name="T9" fmla="*/ 1255 h 2510"/>
                <a:gd name="T10" fmla="*/ 596 w 2505"/>
                <a:gd name="T11" fmla="*/ 1255 h 2510"/>
                <a:gd name="T12" fmla="*/ 1250 w 2505"/>
                <a:gd name="T13" fmla="*/ 1963 h 2510"/>
                <a:gd name="T14" fmla="*/ 1904 w 2505"/>
                <a:gd name="T15" fmla="*/ 1255 h 2510"/>
                <a:gd name="T16" fmla="*/ 1250 w 2505"/>
                <a:gd name="T17" fmla="*/ 542 h 2510"/>
                <a:gd name="T18" fmla="*/ 596 w 2505"/>
                <a:gd name="T19" fmla="*/ 1255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5" h="2510">
                  <a:moveTo>
                    <a:pt x="2505" y="1255"/>
                  </a:moveTo>
                  <a:cubicBezTo>
                    <a:pt x="2505" y="1948"/>
                    <a:pt x="2031" y="2510"/>
                    <a:pt x="1250" y="2510"/>
                  </a:cubicBezTo>
                  <a:cubicBezTo>
                    <a:pt x="469" y="2510"/>
                    <a:pt x="0" y="1948"/>
                    <a:pt x="0" y="1255"/>
                  </a:cubicBezTo>
                  <a:cubicBezTo>
                    <a:pt x="0" y="567"/>
                    <a:pt x="479" y="0"/>
                    <a:pt x="1245" y="0"/>
                  </a:cubicBezTo>
                  <a:cubicBezTo>
                    <a:pt x="2012" y="0"/>
                    <a:pt x="2505" y="567"/>
                    <a:pt x="2505" y="1255"/>
                  </a:cubicBezTo>
                  <a:close/>
                  <a:moveTo>
                    <a:pt x="596" y="1255"/>
                  </a:moveTo>
                  <a:cubicBezTo>
                    <a:pt x="596" y="1621"/>
                    <a:pt x="815" y="1963"/>
                    <a:pt x="1250" y="1963"/>
                  </a:cubicBezTo>
                  <a:cubicBezTo>
                    <a:pt x="1684" y="1963"/>
                    <a:pt x="1904" y="1621"/>
                    <a:pt x="1904" y="1255"/>
                  </a:cubicBezTo>
                  <a:cubicBezTo>
                    <a:pt x="1904" y="894"/>
                    <a:pt x="1650" y="542"/>
                    <a:pt x="1250" y="542"/>
                  </a:cubicBezTo>
                  <a:cubicBezTo>
                    <a:pt x="820" y="542"/>
                    <a:pt x="596" y="894"/>
                    <a:pt x="596" y="1255"/>
                  </a:cubicBez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68" name="Freeform 6"/>
            <p:cNvSpPr>
              <a:spLocks/>
            </p:cNvSpPr>
            <p:nvPr userDrawn="1"/>
          </p:nvSpPr>
          <p:spPr bwMode="gray">
            <a:xfrm>
              <a:off x="1480185" y="741680"/>
              <a:ext cx="300355" cy="1686560"/>
            </a:xfrm>
            <a:custGeom>
              <a:avLst/>
              <a:gdLst>
                <a:gd name="T0" fmla="*/ 473 w 473"/>
                <a:gd name="T1" fmla="*/ 0 h 2656"/>
                <a:gd name="T2" fmla="*/ 473 w 473"/>
                <a:gd name="T3" fmla="*/ 2656 h 2656"/>
                <a:gd name="T4" fmla="*/ 0 w 473"/>
                <a:gd name="T5" fmla="*/ 2656 h 2656"/>
                <a:gd name="T6" fmla="*/ 1 w 473"/>
                <a:gd name="T7" fmla="*/ 0 h 2656"/>
                <a:gd name="T8" fmla="*/ 473 w 473"/>
                <a:gd name="T9" fmla="*/ 0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2656">
                  <a:moveTo>
                    <a:pt x="473" y="0"/>
                  </a:moveTo>
                  <a:lnTo>
                    <a:pt x="473" y="2656"/>
                  </a:lnTo>
                  <a:lnTo>
                    <a:pt x="0" y="2656"/>
                  </a:lnTo>
                  <a:lnTo>
                    <a:pt x="1" y="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69" name="Freeform 7"/>
            <p:cNvSpPr>
              <a:spLocks/>
            </p:cNvSpPr>
            <p:nvPr userDrawn="1"/>
          </p:nvSpPr>
          <p:spPr bwMode="gray">
            <a:xfrm>
              <a:off x="1941830" y="1231900"/>
              <a:ext cx="1371600" cy="1196340"/>
            </a:xfrm>
            <a:custGeom>
              <a:avLst/>
              <a:gdLst>
                <a:gd name="T0" fmla="*/ 2160 w 2160"/>
                <a:gd name="T1" fmla="*/ 0 h 1884"/>
                <a:gd name="T2" fmla="*/ 1340 w 2160"/>
                <a:gd name="T3" fmla="*/ 1884 h 1884"/>
                <a:gd name="T4" fmla="*/ 824 w 2160"/>
                <a:gd name="T5" fmla="*/ 1884 h 1884"/>
                <a:gd name="T6" fmla="*/ 0 w 2160"/>
                <a:gd name="T7" fmla="*/ 0 h 1884"/>
                <a:gd name="T8" fmla="*/ 520 w 2160"/>
                <a:gd name="T9" fmla="*/ 0 h 1884"/>
                <a:gd name="T10" fmla="*/ 785 w 2160"/>
                <a:gd name="T11" fmla="*/ 619 h 1884"/>
                <a:gd name="T12" fmla="*/ 1082 w 2160"/>
                <a:gd name="T13" fmla="*/ 1409 h 1884"/>
                <a:gd name="T14" fmla="*/ 1375 w 2160"/>
                <a:gd name="T15" fmla="*/ 626 h 1884"/>
                <a:gd name="T16" fmla="*/ 1640 w 2160"/>
                <a:gd name="T17" fmla="*/ 0 h 1884"/>
                <a:gd name="T18" fmla="*/ 2160 w 2160"/>
                <a:gd name="T19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" h="1884">
                  <a:moveTo>
                    <a:pt x="2160" y="0"/>
                  </a:moveTo>
                  <a:lnTo>
                    <a:pt x="1340" y="1884"/>
                  </a:lnTo>
                  <a:lnTo>
                    <a:pt x="824" y="1884"/>
                  </a:lnTo>
                  <a:lnTo>
                    <a:pt x="0" y="0"/>
                  </a:lnTo>
                  <a:lnTo>
                    <a:pt x="520" y="0"/>
                  </a:lnTo>
                  <a:lnTo>
                    <a:pt x="785" y="619"/>
                  </a:lnTo>
                  <a:lnTo>
                    <a:pt x="1082" y="1409"/>
                  </a:lnTo>
                  <a:lnTo>
                    <a:pt x="1375" y="626"/>
                  </a:lnTo>
                  <a:lnTo>
                    <a:pt x="1640" y="0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0" name="Freeform 8"/>
            <p:cNvSpPr>
              <a:spLocks noEditPoints="1"/>
            </p:cNvSpPr>
            <p:nvPr userDrawn="1"/>
          </p:nvSpPr>
          <p:spPr bwMode="gray">
            <a:xfrm>
              <a:off x="3397249" y="1091564"/>
              <a:ext cx="1239519" cy="2075181"/>
            </a:xfrm>
            <a:custGeom>
              <a:avLst/>
              <a:gdLst>
                <a:gd name="T0" fmla="*/ 2440 w 2440"/>
                <a:gd name="T1" fmla="*/ 423 h 4199"/>
                <a:gd name="T2" fmla="*/ 2166 w 2440"/>
                <a:gd name="T3" fmla="*/ 697 h 4199"/>
                <a:gd name="T4" fmla="*/ 2436 w 2440"/>
                <a:gd name="T5" fmla="*/ 1431 h 4199"/>
                <a:gd name="T6" fmla="*/ 1929 w 2440"/>
                <a:gd name="T7" fmla="*/ 2330 h 4199"/>
                <a:gd name="T8" fmla="*/ 2426 w 2440"/>
                <a:gd name="T9" fmla="*/ 3125 h 4199"/>
                <a:gd name="T10" fmla="*/ 1220 w 2440"/>
                <a:gd name="T11" fmla="*/ 4199 h 4199"/>
                <a:gd name="T12" fmla="*/ 0 w 2440"/>
                <a:gd name="T13" fmla="*/ 3125 h 4199"/>
                <a:gd name="T14" fmla="*/ 591 w 2440"/>
                <a:gd name="T15" fmla="*/ 3125 h 4199"/>
                <a:gd name="T16" fmla="*/ 1220 w 2440"/>
                <a:gd name="T17" fmla="*/ 3643 h 4199"/>
                <a:gd name="T18" fmla="*/ 1831 w 2440"/>
                <a:gd name="T19" fmla="*/ 3125 h 4199"/>
                <a:gd name="T20" fmla="*/ 1220 w 2440"/>
                <a:gd name="T21" fmla="*/ 2642 h 4199"/>
                <a:gd name="T22" fmla="*/ 0 w 2440"/>
                <a:gd name="T23" fmla="*/ 1431 h 4199"/>
                <a:gd name="T24" fmla="*/ 1221 w 2440"/>
                <a:gd name="T25" fmla="*/ 211 h 4199"/>
                <a:gd name="T26" fmla="*/ 1697 w 2440"/>
                <a:gd name="T27" fmla="*/ 319 h 4199"/>
                <a:gd name="T28" fmla="*/ 2016 w 2440"/>
                <a:gd name="T29" fmla="*/ 0 h 4199"/>
                <a:gd name="T30" fmla="*/ 2440 w 2440"/>
                <a:gd name="T31" fmla="*/ 423 h 4199"/>
                <a:gd name="T32" fmla="*/ 591 w 2440"/>
                <a:gd name="T33" fmla="*/ 1431 h 4199"/>
                <a:gd name="T34" fmla="*/ 1220 w 2440"/>
                <a:gd name="T35" fmla="*/ 2100 h 4199"/>
                <a:gd name="T36" fmla="*/ 1846 w 2440"/>
                <a:gd name="T37" fmla="*/ 1431 h 4199"/>
                <a:gd name="T38" fmla="*/ 1221 w 2440"/>
                <a:gd name="T39" fmla="*/ 753 h 4199"/>
                <a:gd name="T40" fmla="*/ 591 w 2440"/>
                <a:gd name="T41" fmla="*/ 1431 h 4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0" h="4199">
                  <a:moveTo>
                    <a:pt x="2440" y="423"/>
                  </a:moveTo>
                  <a:cubicBezTo>
                    <a:pt x="2166" y="697"/>
                    <a:pt x="2166" y="697"/>
                    <a:pt x="2166" y="697"/>
                  </a:cubicBezTo>
                  <a:cubicBezTo>
                    <a:pt x="2329" y="910"/>
                    <a:pt x="2436" y="1168"/>
                    <a:pt x="2436" y="1431"/>
                  </a:cubicBezTo>
                  <a:cubicBezTo>
                    <a:pt x="2436" y="1729"/>
                    <a:pt x="2324" y="2149"/>
                    <a:pt x="1929" y="2330"/>
                  </a:cubicBezTo>
                  <a:cubicBezTo>
                    <a:pt x="2329" y="2530"/>
                    <a:pt x="2426" y="2818"/>
                    <a:pt x="2426" y="3125"/>
                  </a:cubicBezTo>
                  <a:cubicBezTo>
                    <a:pt x="2426" y="3789"/>
                    <a:pt x="1919" y="4199"/>
                    <a:pt x="1220" y="4199"/>
                  </a:cubicBezTo>
                  <a:cubicBezTo>
                    <a:pt x="522" y="4199"/>
                    <a:pt x="0" y="3774"/>
                    <a:pt x="0" y="3125"/>
                  </a:cubicBezTo>
                  <a:cubicBezTo>
                    <a:pt x="591" y="3125"/>
                    <a:pt x="591" y="3125"/>
                    <a:pt x="591" y="3125"/>
                  </a:cubicBezTo>
                  <a:cubicBezTo>
                    <a:pt x="591" y="3438"/>
                    <a:pt x="879" y="3643"/>
                    <a:pt x="1220" y="3643"/>
                  </a:cubicBezTo>
                  <a:cubicBezTo>
                    <a:pt x="1562" y="3643"/>
                    <a:pt x="1831" y="3457"/>
                    <a:pt x="1831" y="3125"/>
                  </a:cubicBezTo>
                  <a:cubicBezTo>
                    <a:pt x="1831" y="2793"/>
                    <a:pt x="1518" y="2642"/>
                    <a:pt x="1220" y="2642"/>
                  </a:cubicBezTo>
                  <a:cubicBezTo>
                    <a:pt x="469" y="2642"/>
                    <a:pt x="0" y="2183"/>
                    <a:pt x="0" y="1431"/>
                  </a:cubicBezTo>
                  <a:cubicBezTo>
                    <a:pt x="0" y="676"/>
                    <a:pt x="547" y="211"/>
                    <a:pt x="1221" y="211"/>
                  </a:cubicBezTo>
                  <a:cubicBezTo>
                    <a:pt x="1389" y="211"/>
                    <a:pt x="1581" y="265"/>
                    <a:pt x="1697" y="319"/>
                  </a:cubicBezTo>
                  <a:cubicBezTo>
                    <a:pt x="2016" y="0"/>
                    <a:pt x="2016" y="0"/>
                    <a:pt x="2016" y="0"/>
                  </a:cubicBezTo>
                  <a:lnTo>
                    <a:pt x="2440" y="423"/>
                  </a:lnTo>
                  <a:close/>
                  <a:moveTo>
                    <a:pt x="591" y="1431"/>
                  </a:moveTo>
                  <a:cubicBezTo>
                    <a:pt x="591" y="1851"/>
                    <a:pt x="874" y="2100"/>
                    <a:pt x="1220" y="2100"/>
                  </a:cubicBezTo>
                  <a:cubicBezTo>
                    <a:pt x="1562" y="2100"/>
                    <a:pt x="1846" y="1846"/>
                    <a:pt x="1846" y="1431"/>
                  </a:cubicBezTo>
                  <a:cubicBezTo>
                    <a:pt x="1846" y="1016"/>
                    <a:pt x="1562" y="753"/>
                    <a:pt x="1221" y="753"/>
                  </a:cubicBezTo>
                  <a:cubicBezTo>
                    <a:pt x="874" y="753"/>
                    <a:pt x="591" y="1011"/>
                    <a:pt x="591" y="1431"/>
                  </a:cubicBez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1" name="Oval 9"/>
            <p:cNvSpPr>
              <a:spLocks noChangeArrowheads="1"/>
            </p:cNvSpPr>
            <p:nvPr userDrawn="1"/>
          </p:nvSpPr>
          <p:spPr bwMode="gray">
            <a:xfrm>
              <a:off x="4482465" y="-635"/>
              <a:ext cx="1277620" cy="1242695"/>
            </a:xfrm>
            <a:prstGeom prst="ellipse">
              <a:avLst/>
            </a:prstGeom>
            <a:gradFill>
              <a:gsLst>
                <a:gs pos="0">
                  <a:srgbClr val="F7B128"/>
                </a:gs>
                <a:gs pos="70000">
                  <a:srgbClr val="E30613"/>
                </a:gs>
              </a:gsLst>
              <a:lin ang="2400000" scaled="0"/>
            </a:gra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2" name="Freeform 10"/>
            <p:cNvSpPr>
              <a:spLocks/>
            </p:cNvSpPr>
            <p:nvPr userDrawn="1"/>
          </p:nvSpPr>
          <p:spPr bwMode="gray">
            <a:xfrm>
              <a:off x="5003800" y="255270"/>
              <a:ext cx="494665" cy="731520"/>
            </a:xfrm>
            <a:custGeom>
              <a:avLst/>
              <a:gdLst>
                <a:gd name="T0" fmla="*/ 451 w 779"/>
                <a:gd name="T1" fmla="*/ 573 h 1152"/>
                <a:gd name="T2" fmla="*/ 774 w 779"/>
                <a:gd name="T3" fmla="*/ 259 h 1152"/>
                <a:gd name="T4" fmla="*/ 509 w 779"/>
                <a:gd name="T5" fmla="*/ 0 h 1152"/>
                <a:gd name="T6" fmla="*/ 13 w 779"/>
                <a:gd name="T7" fmla="*/ 482 h 1152"/>
                <a:gd name="T8" fmla="*/ 94 w 779"/>
                <a:gd name="T9" fmla="*/ 562 h 1152"/>
                <a:gd name="T10" fmla="*/ 0 w 779"/>
                <a:gd name="T11" fmla="*/ 653 h 1152"/>
                <a:gd name="T12" fmla="*/ 513 w 779"/>
                <a:gd name="T13" fmla="*/ 1152 h 1152"/>
                <a:gd name="T14" fmla="*/ 779 w 779"/>
                <a:gd name="T15" fmla="*/ 893 h 1152"/>
                <a:gd name="T16" fmla="*/ 451 w 779"/>
                <a:gd name="T17" fmla="*/ 573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1152">
                  <a:moveTo>
                    <a:pt x="451" y="573"/>
                  </a:moveTo>
                  <a:lnTo>
                    <a:pt x="774" y="259"/>
                  </a:lnTo>
                  <a:lnTo>
                    <a:pt x="509" y="0"/>
                  </a:lnTo>
                  <a:lnTo>
                    <a:pt x="13" y="482"/>
                  </a:lnTo>
                  <a:lnTo>
                    <a:pt x="94" y="562"/>
                  </a:lnTo>
                  <a:lnTo>
                    <a:pt x="0" y="653"/>
                  </a:lnTo>
                  <a:lnTo>
                    <a:pt x="513" y="1152"/>
                  </a:lnTo>
                  <a:lnTo>
                    <a:pt x="779" y="893"/>
                  </a:lnTo>
                  <a:lnTo>
                    <a:pt x="45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3" name="Freeform 11"/>
            <p:cNvSpPr>
              <a:spLocks/>
            </p:cNvSpPr>
            <p:nvPr userDrawn="1"/>
          </p:nvSpPr>
          <p:spPr bwMode="gray">
            <a:xfrm>
              <a:off x="4758690" y="267335"/>
              <a:ext cx="531495" cy="704850"/>
            </a:xfrm>
            <a:custGeom>
              <a:avLst/>
              <a:gdLst>
                <a:gd name="T0" fmla="*/ 304 w 837"/>
                <a:gd name="T1" fmla="*/ 554 h 1110"/>
                <a:gd name="T2" fmla="*/ 0 w 837"/>
                <a:gd name="T3" fmla="*/ 851 h 1110"/>
                <a:gd name="T4" fmla="*/ 267 w 837"/>
                <a:gd name="T5" fmla="*/ 1110 h 1110"/>
                <a:gd name="T6" fmla="*/ 837 w 837"/>
                <a:gd name="T7" fmla="*/ 554 h 1110"/>
                <a:gd name="T8" fmla="*/ 267 w 837"/>
                <a:gd name="T9" fmla="*/ 0 h 1110"/>
                <a:gd name="T10" fmla="*/ 0 w 837"/>
                <a:gd name="T11" fmla="*/ 260 h 1110"/>
                <a:gd name="T12" fmla="*/ 304 w 837"/>
                <a:gd name="T13" fmla="*/ 554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1110">
                  <a:moveTo>
                    <a:pt x="304" y="554"/>
                  </a:moveTo>
                  <a:lnTo>
                    <a:pt x="0" y="851"/>
                  </a:lnTo>
                  <a:lnTo>
                    <a:pt x="267" y="1110"/>
                  </a:lnTo>
                  <a:lnTo>
                    <a:pt x="837" y="554"/>
                  </a:lnTo>
                  <a:lnTo>
                    <a:pt x="267" y="0"/>
                  </a:lnTo>
                  <a:lnTo>
                    <a:pt x="0" y="260"/>
                  </a:lnTo>
                  <a:lnTo>
                    <a:pt x="304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12700" algn="l" rotWithShape="0">
                <a:srgbClr val="7E121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65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4" r:id="rId4"/>
    <p:sldLayoutId id="2147483659" r:id="rId5"/>
    <p:sldLayoutId id="2147483660" r:id="rId6"/>
    <p:sldLayoutId id="214748365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61" r:id="rId14"/>
    <p:sldLayoutId id="2147483662" r:id="rId15"/>
    <p:sldLayoutId id="2147483658" r:id="rId16"/>
    <p:sldLayoutId id="2147483665" r:id="rId17"/>
    <p:sldLayoutId id="2147483666" r:id="rId18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51"/>
        </a:lnSpc>
        <a:spcBef>
          <a:spcPts val="0"/>
        </a:spcBef>
        <a:buFont typeface="+mj-lt"/>
        <a:buNone/>
        <a:defRPr sz="2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296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30778" y="4926330"/>
            <a:ext cx="4314958" cy="98070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LIDZ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43339" y="1328512"/>
            <a:ext cx="11214187" cy="486000"/>
          </a:xfrm>
        </p:spPr>
        <p:txBody>
          <a:bodyPr/>
          <a:lstStyle/>
          <a:p>
            <a:r>
              <a:rPr lang="nl-NL" b="1" dirty="0" err="1"/>
              <a:t>Gemba</a:t>
            </a:r>
            <a:r>
              <a:rPr lang="nl-NL" b="1" dirty="0"/>
              <a:t> bij OLVG: Heilige visite – samen beslissen</a:t>
            </a:r>
          </a:p>
          <a:p>
            <a:endParaRPr lang="nl-N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16" y="1747966"/>
            <a:ext cx="2306607" cy="34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3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52227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67" y="1735667"/>
            <a:ext cx="5530851" cy="40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 descr="After surviving the first week of intern year [Residency] : r/medical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6333"/>
            <a:ext cx="3107267" cy="40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 descr="Superman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14507"/>
          <a:stretch>
            <a:fillRect/>
          </a:stretch>
        </p:blipFill>
        <p:spPr bwMode="auto">
          <a:xfrm>
            <a:off x="8904818" y="1"/>
            <a:ext cx="3261783" cy="39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FD522-6DAB-454A-8A51-E57048F36D03}"/>
              </a:ext>
            </a:extLst>
          </p:cNvPr>
          <p:cNvSpPr txBox="1"/>
          <p:nvPr/>
        </p:nvSpPr>
        <p:spPr>
          <a:xfrm>
            <a:off x="8001369" y="6488667"/>
            <a:ext cx="526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Acad</a:t>
            </a:r>
            <a:r>
              <a:rPr lang="en-GB" dirty="0"/>
              <a:t> </a:t>
            </a:r>
            <a:r>
              <a:rPr lang="en-GB" dirty="0" err="1"/>
              <a:t>Emerg</a:t>
            </a:r>
            <a:r>
              <a:rPr lang="en-GB" dirty="0"/>
              <a:t> Med. 2012 Dec;19(12):1476-80.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3651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53251" name="Picture 2" descr="Superman - Flying to the right - Comic | Superman characters, Superman  tattoos, Sup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104">
            <a:off x="3450167" y="681567"/>
            <a:ext cx="5433484" cy="54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BDBE59-A0AE-B54E-A73B-22C40E6164D0}"/>
              </a:ext>
            </a:extLst>
          </p:cNvPr>
          <p:cNvSpPr txBox="1"/>
          <p:nvPr/>
        </p:nvSpPr>
        <p:spPr>
          <a:xfrm>
            <a:off x="168965" y="6492875"/>
            <a:ext cx="542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www.pinterest.com</a:t>
            </a:r>
            <a:r>
              <a:rPr lang="en-GB" dirty="0"/>
              <a:t>/pin/475903885622158252/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3629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fter surviving the first week of intern year [Residency] : r/medical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0"/>
            <a:ext cx="5321300" cy="68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7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FD930-8D96-1D4F-B4F3-67CFBB20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14283"/>
          <a:stretch/>
        </p:blipFill>
        <p:spPr>
          <a:xfrm>
            <a:off x="-147127" y="-4916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C9C2F-8555-7942-B9D8-286F3C325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endParaRPr lang="en-NL" sz="440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699119F-1FA0-4346-A42A-52F107921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1" b="9475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042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Doelstelling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6400" y="1372811"/>
            <a:ext cx="9072000" cy="4153504"/>
          </a:xfrm>
        </p:spPr>
        <p:txBody>
          <a:bodyPr/>
          <a:lstStyle/>
          <a:p>
            <a:r>
              <a:rPr lang="nl-NL" sz="1800" dirty="0"/>
              <a:t>Op 15 september 2021 is de dagelijkse efficiënter en kwalitatief verbeterd, d.w.z.: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Vaste structuur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Tijdsreductie van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Stijging tevredenheid van 10%; aansluiting bij behoeften van medewerkers én patiënten .  </a:t>
            </a:r>
            <a:endParaRPr lang="nl-NL" sz="1800" dirty="0">
              <a:solidFill>
                <a:srgbClr val="CC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225170" y="213775"/>
            <a:ext cx="981683" cy="11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9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Belang project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8781" y="1382096"/>
            <a:ext cx="9775266" cy="4904404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Visite lopen </a:t>
            </a:r>
          </a:p>
          <a:p>
            <a:r>
              <a:rPr lang="nl-NL" sz="1800" dirty="0"/>
              <a:t>Het leveren van veilige persoonsgerichte zorg in samenspraak met de patiënt door: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Evaluatie van het klinisch beloop door het zorgteam en de patiënt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Plannen maken voor diagnostische en therapeutische vervolgstappen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Bespreken van de situatie en verdere behandeling met de patiënt in het licht van zijn persoonlijke situatie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Afstemmen beleid en verantwoordelijkheden tussen de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r>
              <a:rPr lang="nl-NL" sz="1800" dirty="0">
                <a:solidFill>
                  <a:srgbClr val="FF0000"/>
                </a:solidFill>
              </a:rPr>
              <a:t>NB AANVULLEN MET INFO UIT ONDERZOEK 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055" y="1728800"/>
            <a:ext cx="1611439" cy="1695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4037" r="21427" b="-4037"/>
          <a:stretch/>
        </p:blipFill>
        <p:spPr>
          <a:xfrm>
            <a:off x="103416" y="-50711"/>
            <a:ext cx="972984" cy="12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548068"/>
            <a:ext cx="11325599" cy="444500"/>
          </a:xfrm>
        </p:spPr>
        <p:txBody>
          <a:bodyPr/>
          <a:lstStyle/>
          <a:p>
            <a:r>
              <a:rPr lang="nl-NL" dirty="0"/>
              <a:t>Wat hebben we gedaan?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5838" y="1450524"/>
            <a:ext cx="9646369" cy="4580554"/>
          </a:xfrm>
        </p:spPr>
        <p:txBody>
          <a:bodyPr>
            <a:normAutofit/>
          </a:bodyPr>
          <a:lstStyle/>
          <a:p>
            <a:r>
              <a:rPr lang="nl-NL" sz="1800" dirty="0"/>
              <a:t>Multidisciplinair verbeterteam</a:t>
            </a:r>
          </a:p>
          <a:p>
            <a:r>
              <a:rPr lang="nl-NL" sz="1800" dirty="0"/>
              <a:t>Projectplan opgesteld en uitgevoerd</a:t>
            </a:r>
          </a:p>
          <a:p>
            <a:r>
              <a:rPr lang="nl-NL" sz="1800" dirty="0"/>
              <a:t>Belanghebbenden nauw betrokken door communicatie en vragen om input</a:t>
            </a:r>
          </a:p>
          <a:p>
            <a:r>
              <a:rPr lang="nl-NL" sz="1800" dirty="0"/>
              <a:t>Nulmetingen: Patiënt, Zorgteam en Proces</a:t>
            </a:r>
          </a:p>
          <a:p>
            <a:r>
              <a:rPr lang="nl-NL" sz="1800" dirty="0"/>
              <a:t>Effectmetingen: Patiënt, Zorgteam en Proces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6" name="AutoShape 2" descr="Efficiënte interne communicatie: welke voordelen levert dat op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67" y="3786711"/>
            <a:ext cx="4780427" cy="1853784"/>
          </a:xfrm>
          <a:prstGeom prst="rect">
            <a:avLst/>
          </a:prstGeom>
        </p:spPr>
      </p:pic>
      <p:sp>
        <p:nvSpPr>
          <p:cNvPr id="10" name="AutoShape 2" descr="Meten is weten! | Bouwadviesbureau | Oostelbos Van den Be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Meten is weten! | Bouwadviesbureau | Oostelbos Van den 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20" y="4236552"/>
            <a:ext cx="4294414" cy="14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8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hthoek 19462"/>
          <p:cNvSpPr/>
          <p:nvPr/>
        </p:nvSpPr>
        <p:spPr>
          <a:xfrm>
            <a:off x="8296417" y="4061512"/>
            <a:ext cx="3590783" cy="1545106"/>
          </a:xfrm>
          <a:prstGeom prst="rect">
            <a:avLst/>
          </a:prstGeom>
          <a:gradFill flip="none" rotWithShape="1">
            <a:gsLst>
              <a:gs pos="97000">
                <a:schemeClr val="bg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solidFill>
              <a:schemeClr val="accent1">
                <a:shade val="50000"/>
                <a:alpha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endParaRPr lang="nl-NL" sz="200" dirty="0"/>
          </a:p>
          <a:p>
            <a:pPr algn="ctr"/>
            <a:r>
              <a:rPr lang="nl-NL" sz="1600" dirty="0">
                <a:solidFill>
                  <a:srgbClr val="17428C"/>
                </a:solidFill>
              </a:rPr>
              <a:t>Continue verbeteren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Projectaanpak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88820" y="1868797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Huidige </a:t>
            </a:r>
          </a:p>
          <a:p>
            <a:pPr algn="ctr"/>
            <a:r>
              <a:rPr lang="nl-NL" sz="1600" dirty="0"/>
              <a:t>situatie 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2167553" y="2330884"/>
            <a:ext cx="655921" cy="0"/>
          </a:xfrm>
          <a:prstGeom prst="straightConnector1">
            <a:avLst/>
          </a:prstGeom>
          <a:ln w="31750">
            <a:solidFill>
              <a:srgbClr val="17428C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1734738" y="3059853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Knelpunten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2510375" y="2322431"/>
            <a:ext cx="0" cy="621149"/>
          </a:xfrm>
          <a:prstGeom prst="straightConnector1">
            <a:avLst/>
          </a:prstGeom>
          <a:ln w="31750">
            <a:solidFill>
              <a:srgbClr val="17428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3941363" y="3073153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Analyse knelpunten</a:t>
            </a:r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3356487" y="3511984"/>
            <a:ext cx="493612" cy="0"/>
          </a:xfrm>
          <a:prstGeom prst="straightConnector1">
            <a:avLst/>
          </a:prstGeom>
          <a:ln w="31750">
            <a:solidFill>
              <a:srgbClr val="17428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6144813" y="3060453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600" dirty="0"/>
              <a:t>Bronoorzaken</a:t>
            </a:r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5582162" y="3502459"/>
            <a:ext cx="493612" cy="0"/>
          </a:xfrm>
          <a:prstGeom prst="straightConnector1">
            <a:avLst/>
          </a:prstGeom>
          <a:ln w="31750">
            <a:solidFill>
              <a:srgbClr val="17428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6154338" y="4372657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Oplossingen</a:t>
            </a:r>
          </a:p>
        </p:txBody>
      </p:sp>
      <p:sp>
        <p:nvSpPr>
          <p:cNvPr id="28" name="Rechthoek 27"/>
          <p:cNvSpPr/>
          <p:nvPr/>
        </p:nvSpPr>
        <p:spPr>
          <a:xfrm>
            <a:off x="3982638" y="4362203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Eisen t.a.v. oplossingen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>
            <a:off x="6916081" y="4011320"/>
            <a:ext cx="0" cy="291759"/>
          </a:xfrm>
          <a:prstGeom prst="straightConnector1">
            <a:avLst/>
          </a:prstGeom>
          <a:ln w="31750">
            <a:solidFill>
              <a:srgbClr val="17428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57" name="Gebogen verbindingslijn 19456"/>
          <p:cNvCxnSpPr>
            <a:stCxn id="14" idx="2"/>
          </p:cNvCxnSpPr>
          <p:nvPr/>
        </p:nvCxnSpPr>
        <p:spPr>
          <a:xfrm rot="16200000" flipH="1">
            <a:off x="2801234" y="3651980"/>
            <a:ext cx="844900" cy="1435357"/>
          </a:xfrm>
          <a:prstGeom prst="bentConnector2">
            <a:avLst/>
          </a:prstGeom>
          <a:ln w="31750">
            <a:solidFill>
              <a:srgbClr val="17428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5604387" y="4801634"/>
            <a:ext cx="493612" cy="0"/>
          </a:xfrm>
          <a:prstGeom prst="straightConnector1">
            <a:avLst/>
          </a:prstGeom>
          <a:ln w="31750">
            <a:solidFill>
              <a:srgbClr val="17428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/>
          <p:cNvSpPr/>
          <p:nvPr/>
        </p:nvSpPr>
        <p:spPr>
          <a:xfrm>
            <a:off x="10190345" y="4303079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600" dirty="0"/>
              <a:t>Implementatie</a:t>
            </a:r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7776353" y="4801634"/>
            <a:ext cx="493612" cy="0"/>
          </a:xfrm>
          <a:prstGeom prst="straightConnector1">
            <a:avLst/>
          </a:prstGeom>
          <a:ln w="31750">
            <a:solidFill>
              <a:srgbClr val="17428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 21"/>
          <p:cNvSpPr/>
          <p:nvPr/>
        </p:nvSpPr>
        <p:spPr>
          <a:xfrm>
            <a:off x="8499892" y="4303079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Nieuwe werkwijze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737" y="2126882"/>
            <a:ext cx="816264" cy="804927"/>
          </a:xfrm>
          <a:prstGeom prst="rect">
            <a:avLst/>
          </a:prstGeom>
        </p:spPr>
      </p:pic>
      <p:sp>
        <p:nvSpPr>
          <p:cNvPr id="8" name="Wolkvormig bijschrift 7"/>
          <p:cNvSpPr/>
          <p:nvPr/>
        </p:nvSpPr>
        <p:spPr>
          <a:xfrm>
            <a:off x="3530708" y="1120660"/>
            <a:ext cx="1754087" cy="1049789"/>
          </a:xfrm>
          <a:prstGeom prst="cloudCallout">
            <a:avLst>
              <a:gd name="adj1" fmla="val -46973"/>
              <a:gd name="adj2" fmla="val 55331"/>
            </a:avLst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Gewenste situatie </a:t>
            </a:r>
          </a:p>
        </p:txBody>
      </p:sp>
      <p:sp>
        <p:nvSpPr>
          <p:cNvPr id="24" name="Rechthoek 23"/>
          <p:cNvSpPr/>
          <p:nvPr/>
        </p:nvSpPr>
        <p:spPr>
          <a:xfrm>
            <a:off x="5003430" y="1683204"/>
            <a:ext cx="1542536" cy="887356"/>
          </a:xfrm>
          <a:prstGeom prst="rect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nl-NL" sz="1600" dirty="0" err="1"/>
              <a:t>Literatuur-onderzoek</a:t>
            </a:r>
            <a:endParaRPr lang="nl-NL" sz="1600" dirty="0"/>
          </a:p>
        </p:txBody>
      </p:sp>
      <p:cxnSp>
        <p:nvCxnSpPr>
          <p:cNvPr id="30" name="Gebogen verbindingslijn 29"/>
          <p:cNvCxnSpPr>
            <a:stCxn id="24" idx="2"/>
            <a:endCxn id="28" idx="0"/>
          </p:cNvCxnSpPr>
          <p:nvPr/>
        </p:nvCxnSpPr>
        <p:spPr>
          <a:xfrm rot="5400000">
            <a:off x="4368481" y="2955985"/>
            <a:ext cx="1791643" cy="1020792"/>
          </a:xfrm>
          <a:prstGeom prst="bentConnector3">
            <a:avLst>
              <a:gd name="adj1" fmla="val 87054"/>
            </a:avLst>
          </a:prstGeom>
          <a:ln w="31750">
            <a:solidFill>
              <a:srgbClr val="17428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troomdiagram: Samenvoegen 33"/>
          <p:cNvSpPr/>
          <p:nvPr/>
        </p:nvSpPr>
        <p:spPr>
          <a:xfrm>
            <a:off x="8735278" y="3353974"/>
            <a:ext cx="946137" cy="939025"/>
          </a:xfrm>
          <a:prstGeom prst="flowChartMerge">
            <a:avLst/>
          </a:prstGeom>
          <a:gradFill flip="none" rotWithShape="1">
            <a:gsLst>
              <a:gs pos="95000">
                <a:srgbClr val="17428C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600" dirty="0"/>
              <a:t>PRI</a:t>
            </a:r>
          </a:p>
        </p:txBody>
      </p:sp>
    </p:spTree>
    <p:extLst>
      <p:ext uri="{BB962C8B-B14F-4D97-AF65-F5344CB8AC3E}">
        <p14:creationId xmlns:p14="http://schemas.microsoft.com/office/powerpoint/2010/main" val="428317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Heilige Visite – Uitvoering  </a:t>
            </a:r>
            <a:r>
              <a:rPr lang="nl-NL" sz="1000" b="0" dirty="0"/>
              <a:t>19:40 – 19:50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20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1 - Proces in kaart met 1</a:t>
            </a:r>
            <a:r>
              <a:rPr lang="nl-NL" baseline="30000" dirty="0"/>
              <a:t>e</a:t>
            </a:r>
            <a:r>
              <a:rPr lang="nl-NL" dirty="0"/>
              <a:t> knelpunten en risico’s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30834" r="55730" b="30500"/>
          <a:stretch/>
        </p:blipFill>
        <p:spPr bwMode="auto">
          <a:xfrm>
            <a:off x="1943923" y="1218006"/>
            <a:ext cx="7341716" cy="563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8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Heilige Visite – waarom gestart ? </a:t>
            </a:r>
            <a:r>
              <a:rPr lang="nl-NL" sz="1000" b="0" dirty="0"/>
              <a:t>19:30 – 19:40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10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2 - Nulmetingen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nl-NL" dirty="0"/>
              <a:t>VOC – Patiënten onderzoek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/>
              <a:t>VOB -  Medewerker onderzoek</a:t>
            </a:r>
          </a:p>
          <a:p>
            <a:pPr marL="457200" indent="-457200">
              <a:buFont typeface="+mj-lt"/>
              <a:buAutoNum type="alphaUcPeriod"/>
            </a:pPr>
            <a:r>
              <a:rPr lang="nl-NL" dirty="0"/>
              <a:t>Procesmetingen – tijdsmetingen, verstoringen en verspillingen</a:t>
            </a:r>
          </a:p>
          <a:p>
            <a:pPr marL="457200" indent="-457200">
              <a:buFont typeface="+mj-lt"/>
              <a:buAutoNum type="alphaUcPeriod"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0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 dirty="0" err="1"/>
              <a:t>Patiëntenperspectief</a:t>
            </a:r>
            <a:r>
              <a:rPr lang="nl-NL" sz="1800" dirty="0"/>
              <a:t> – POLL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9588" y="1382096"/>
            <a:ext cx="7110412" cy="415350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800" dirty="0">
                <a:solidFill>
                  <a:srgbClr val="FF0000"/>
                </a:solidFill>
              </a:rPr>
              <a:t>Patiënten zijn geïnformeerd over </a:t>
            </a:r>
            <a:r>
              <a:rPr lang="nl-NL" sz="1800" i="1" dirty="0">
                <a:solidFill>
                  <a:srgbClr val="FF0000"/>
                </a:solidFill>
              </a:rPr>
              <a:t>de bedoeling </a:t>
            </a:r>
            <a:r>
              <a:rPr lang="nl-NL" sz="1800" dirty="0">
                <a:solidFill>
                  <a:srgbClr val="FF0000"/>
                </a:solidFill>
              </a:rPr>
              <a:t>van de artsenvisite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800" dirty="0">
                <a:solidFill>
                  <a:srgbClr val="FF0000"/>
                </a:solidFill>
              </a:rPr>
              <a:t>Patiënten </a:t>
            </a:r>
            <a:r>
              <a:rPr lang="nl-NL" sz="1800" i="1" dirty="0">
                <a:solidFill>
                  <a:srgbClr val="FF0000"/>
                </a:solidFill>
              </a:rPr>
              <a:t>zijn voorbereid </a:t>
            </a:r>
            <a:r>
              <a:rPr lang="nl-NL" sz="1800" dirty="0">
                <a:solidFill>
                  <a:srgbClr val="FF0000"/>
                </a:solidFill>
              </a:rPr>
              <a:t>op de artsenvisite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800" dirty="0"/>
              <a:t>Patiënten </a:t>
            </a:r>
            <a:r>
              <a:rPr lang="nl-NL" sz="1800" i="1" dirty="0"/>
              <a:t>voelen zich zeker </a:t>
            </a:r>
            <a:r>
              <a:rPr lang="nl-NL" sz="1800" dirty="0"/>
              <a:t>in het contact met de arts tijdens de artsenvisite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800" i="1" dirty="0">
                <a:solidFill>
                  <a:srgbClr val="FF0000"/>
                </a:solidFill>
              </a:rPr>
              <a:t>De uitslag van onderzoek</a:t>
            </a:r>
            <a:r>
              <a:rPr lang="nl-NL" sz="1800" dirty="0">
                <a:solidFill>
                  <a:srgbClr val="FF0000"/>
                </a:solidFill>
              </a:rPr>
              <a:t> wordt verteld aan de patiënt 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800" dirty="0"/>
              <a:t>De patiënt wordt uitgenodigd om vragen te stellen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Samen Beslissen  wordt toegepast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nl-NL" sz="1800" dirty="0">
                <a:solidFill>
                  <a:srgbClr val="FF0000"/>
                </a:solidFill>
              </a:rPr>
              <a:t> Het is de patiënt duidelijk wat het plan is na de artsenvisite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Gemba</a:t>
            </a:r>
            <a:r>
              <a:rPr lang="nl-NL" dirty="0"/>
              <a:t> bij OLVG: Heilige visite – samen beslissen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" r="6986"/>
          <a:stretch>
            <a:fillRect/>
          </a:stretch>
        </p:blipFill>
        <p:spPr/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17 feb 2022</a:t>
            </a:r>
          </a:p>
        </p:txBody>
      </p:sp>
      <p:sp>
        <p:nvSpPr>
          <p:cNvPr id="9" name="Rechthoek 8"/>
          <p:cNvSpPr/>
          <p:nvPr/>
        </p:nvSpPr>
        <p:spPr>
          <a:xfrm>
            <a:off x="5901070" y="308344"/>
            <a:ext cx="370013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Welke vragen zullen we stellen </a:t>
            </a:r>
          </a:p>
        </p:txBody>
      </p:sp>
    </p:spTree>
    <p:extLst>
      <p:ext uri="{BB962C8B-B14F-4D97-AF65-F5344CB8AC3E}">
        <p14:creationId xmlns:p14="http://schemas.microsoft.com/office/powerpoint/2010/main" val="368502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VOC; onderzoek patiënten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34% van patiënten kent de bedoeling van de visite niet</a:t>
            </a:r>
          </a:p>
          <a:p>
            <a:r>
              <a:rPr lang="nl-NL" dirty="0"/>
              <a:t>30% bereid zich voor</a:t>
            </a:r>
          </a:p>
          <a:p>
            <a:r>
              <a:rPr lang="nl-NL" dirty="0"/>
              <a:t>25% voelt zich niet zeker</a:t>
            </a:r>
          </a:p>
          <a:p>
            <a:r>
              <a:rPr lang="nl-NL" dirty="0"/>
              <a:t>45% wordt uitgenodigd vragen te stellen</a:t>
            </a:r>
          </a:p>
          <a:p>
            <a:r>
              <a:rPr lang="nl-NL" dirty="0">
                <a:solidFill>
                  <a:srgbClr val="FF0000"/>
                </a:solidFill>
              </a:rPr>
              <a:t>42% weet niet wat het behandelplan is na de visite</a:t>
            </a:r>
          </a:p>
          <a:p>
            <a:r>
              <a:rPr lang="nl-NL" dirty="0">
                <a:solidFill>
                  <a:srgbClr val="FF0000"/>
                </a:solidFill>
              </a:rPr>
              <a:t>50% krijgt de uitslag van onderzoeken te horen 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49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VOB; onderzoek onder Verpleegkundigen, Medisch Specialisten</a:t>
            </a:r>
            <a:br>
              <a:rPr lang="nl-NL" dirty="0"/>
            </a:br>
            <a:r>
              <a:rPr lang="nl-NL" dirty="0"/>
              <a:t> en artsen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8781" y="1382096"/>
            <a:ext cx="9072000" cy="4820996"/>
          </a:xfrm>
        </p:spPr>
        <p:txBody>
          <a:bodyPr>
            <a:normAutofit/>
          </a:bodyPr>
          <a:lstStyle/>
          <a:p>
            <a:r>
              <a:rPr lang="nl-NL" dirty="0"/>
              <a:t>VPK </a:t>
            </a:r>
          </a:p>
          <a:p>
            <a:r>
              <a:rPr lang="nl-NL" dirty="0"/>
              <a:t>11% heeft geen goed beeld van de patiënt </a:t>
            </a:r>
          </a:p>
          <a:p>
            <a:r>
              <a:rPr lang="nl-NL" dirty="0"/>
              <a:t>40% krijgt geen overdracht (leest zelf in)</a:t>
            </a:r>
          </a:p>
          <a:p>
            <a:r>
              <a:rPr lang="nl-NL" dirty="0"/>
              <a:t>80% check voor de visite of alle gegevens beschikbaar zijn </a:t>
            </a:r>
          </a:p>
          <a:p>
            <a:r>
              <a:rPr lang="nl-NL" dirty="0"/>
              <a:t>60% informeert de patiënt over de visite </a:t>
            </a:r>
          </a:p>
          <a:p>
            <a:endParaRPr lang="nl-NL" dirty="0"/>
          </a:p>
          <a:p>
            <a:r>
              <a:rPr lang="nl-NL" dirty="0"/>
              <a:t>Zorgverleners (vpk en artsen)</a:t>
            </a:r>
          </a:p>
          <a:p>
            <a:r>
              <a:rPr lang="nl-NL" dirty="0"/>
              <a:t>10% is rol niet duidelijk</a:t>
            </a:r>
          </a:p>
          <a:p>
            <a:r>
              <a:rPr lang="nl-NL" dirty="0"/>
              <a:t>10% kan geen goede inbreng hebben</a:t>
            </a:r>
          </a:p>
          <a:p>
            <a:r>
              <a:rPr lang="nl-NL" dirty="0"/>
              <a:t>16% ervaart dat anderen twijfel hebben over zijn/haar kennis</a:t>
            </a:r>
          </a:p>
          <a:p>
            <a:r>
              <a:rPr lang="nl-NL" dirty="0"/>
              <a:t>75% vindt de samenwerking prettig</a:t>
            </a:r>
          </a:p>
          <a:p>
            <a:r>
              <a:rPr lang="nl-NL" dirty="0"/>
              <a:t>30% nodigt de patiënt uit vragen te stellen</a:t>
            </a:r>
          </a:p>
          <a:p>
            <a:r>
              <a:rPr lang="nl-NL" dirty="0"/>
              <a:t>15% na visite lopen is beleid niet duidelijk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49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 – Knelpunten en bronoorzaken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9" y="1190594"/>
            <a:ext cx="8896332" cy="55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960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 – uitdagingen in beeld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8780" y="1382095"/>
            <a:ext cx="9429541" cy="4680501"/>
          </a:xfrm>
        </p:spPr>
        <p:txBody>
          <a:bodyPr>
            <a:normAutofit/>
          </a:bodyPr>
          <a:lstStyle/>
          <a:p>
            <a:r>
              <a:rPr lang="nl-NL" dirty="0"/>
              <a:t>Veel verspillingen </a:t>
            </a:r>
          </a:p>
          <a:p>
            <a:r>
              <a:rPr lang="nl-NL" dirty="0"/>
              <a:t>Onduidelijkheid bij patiënten en zorgverleners</a:t>
            </a:r>
          </a:p>
          <a:p>
            <a:r>
              <a:rPr lang="nl-NL" dirty="0"/>
              <a:t>Geen vaste structuur</a:t>
            </a:r>
          </a:p>
          <a:p>
            <a:r>
              <a:rPr lang="nl-NL" dirty="0"/>
              <a:t>Inefficiënte communicatie</a:t>
            </a:r>
          </a:p>
          <a:p>
            <a:r>
              <a:rPr lang="nl-NL" dirty="0"/>
              <a:t>Onduidelijkheid over route</a:t>
            </a:r>
          </a:p>
          <a:p>
            <a:r>
              <a:rPr lang="nl-NL" dirty="0"/>
              <a:t>Supervisors te weinig tijd</a:t>
            </a:r>
          </a:p>
          <a:p>
            <a:r>
              <a:rPr lang="nl-NL" dirty="0"/>
              <a:t>Geen scholing</a:t>
            </a:r>
          </a:p>
          <a:p>
            <a:r>
              <a:rPr lang="nl-NL" dirty="0"/>
              <a:t>Ondersteuning EPIC vaalt</a:t>
            </a:r>
          </a:p>
          <a:p>
            <a:r>
              <a:rPr lang="nl-NL" dirty="0"/>
              <a:t>Continuïteit artsen laag 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Onderstroom</a:t>
            </a:r>
          </a:p>
          <a:p>
            <a:r>
              <a:rPr lang="nl-NL" dirty="0"/>
              <a:t>Onvoldoende urgentiebesef</a:t>
            </a:r>
          </a:p>
          <a:p>
            <a:r>
              <a:rPr lang="nl-NL" dirty="0"/>
              <a:t>Verschil in behoeftes</a:t>
            </a:r>
          </a:p>
          <a:p>
            <a:r>
              <a:rPr lang="nl-NL" dirty="0"/>
              <a:t>Verschillende belangen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818E033-E04A-144D-A289-C572C0CE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6" y="1423004"/>
            <a:ext cx="4196297" cy="22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8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 Stap 5 - Literatuur onderzoek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Een gestructureerde visite heeft en positief effect op reduceren van (voorkombare) complicaties, verlate diagnoses en aan de ligduur en leidt tot lagere zorgkosten.   </a:t>
            </a:r>
          </a:p>
          <a:p>
            <a:endParaRPr lang="nl-NL" sz="1800" dirty="0"/>
          </a:p>
          <a:p>
            <a:r>
              <a:rPr lang="nl-NL" sz="1800" dirty="0"/>
              <a:t>De gestructureerde en efficiënte visite draagt bij aan tijdwinst in het zorgproces, goede onderlinge communicatie, efficiënte persoonsgerichte zorgverlening en meer tevredenheid bij patiënten en werkplezier bij zorgverleners. </a:t>
            </a:r>
          </a:p>
          <a:p>
            <a:endParaRPr lang="nl-NL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507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5 – oplossingen en kansen 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47" y="1779308"/>
            <a:ext cx="4172532" cy="3924848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94" y="1775758"/>
            <a:ext cx="4143953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20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Heilige Visite – uitvoering project  en resultaten </a:t>
            </a:r>
            <a:r>
              <a:rPr lang="nl-NL" sz="1000" b="0" dirty="0"/>
              <a:t>19:50 – 20:15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5515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fbeelding 77">
            <a:extLst>
              <a:ext uri="{FF2B5EF4-FFF2-40B4-BE49-F238E27FC236}">
                <a16:creationId xmlns:a16="http://schemas.microsoft.com/office/drawing/2014/main" id="{60E865BD-693F-45BF-8BE1-E575F2919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85" y="147137"/>
            <a:ext cx="1556015" cy="16367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02CF91-0B75-446C-B97F-86702DF8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336" y="411790"/>
            <a:ext cx="5396830" cy="567990"/>
          </a:xfrm>
        </p:spPr>
        <p:txBody>
          <a:bodyPr>
            <a:normAutofit/>
          </a:bodyPr>
          <a:lstStyle/>
          <a:p>
            <a:r>
              <a:rPr lang="nl-NL" sz="3200" dirty="0"/>
              <a:t>Visite aan bed mét de patiënt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1F3A78-B320-423A-9A49-BEB07AFF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3" y="2465338"/>
            <a:ext cx="1276634" cy="18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23629723-4AF4-4FF7-B442-A0C78D93396F}"/>
              </a:ext>
            </a:extLst>
          </p:cNvPr>
          <p:cNvGrpSpPr/>
          <p:nvPr/>
        </p:nvGrpSpPr>
        <p:grpSpPr>
          <a:xfrm>
            <a:off x="331742" y="733820"/>
            <a:ext cx="2054562" cy="1258887"/>
            <a:chOff x="3082106" y="0"/>
            <a:chExt cx="2054562" cy="1258887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35BB8781-3C1B-428B-B6D4-6F6F995EF2F7}"/>
                </a:ext>
              </a:extLst>
            </p:cNvPr>
            <p:cNvSpPr/>
            <p:nvPr/>
          </p:nvSpPr>
          <p:spPr>
            <a:xfrm>
              <a:off x="3082106" y="0"/>
              <a:ext cx="2054562" cy="12588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hthoek: afgeronde hoeken 4">
              <a:extLst>
                <a:ext uri="{FF2B5EF4-FFF2-40B4-BE49-F238E27FC236}">
                  <a16:creationId xmlns:a16="http://schemas.microsoft.com/office/drawing/2014/main" id="{AC37CAF4-932D-4E16-9720-68E891BDA90F}"/>
                </a:ext>
              </a:extLst>
            </p:cNvPr>
            <p:cNvSpPr txBox="1"/>
            <p:nvPr/>
          </p:nvSpPr>
          <p:spPr>
            <a:xfrm>
              <a:off x="3205014" y="93849"/>
              <a:ext cx="1931654" cy="113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Patiëntparticipatie: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Folder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Informeren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Stimuleren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B954A2F7-BA51-4135-A753-B1251539B094}"/>
              </a:ext>
            </a:extLst>
          </p:cNvPr>
          <p:cNvGrpSpPr/>
          <p:nvPr/>
        </p:nvGrpSpPr>
        <p:grpSpPr>
          <a:xfrm>
            <a:off x="489037" y="4824677"/>
            <a:ext cx="1938822" cy="1886707"/>
            <a:chOff x="5708589" y="1679313"/>
            <a:chExt cx="1938822" cy="1886707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FD9F1E07-BA7E-4046-A118-637A6D4C3FBB}"/>
                </a:ext>
              </a:extLst>
            </p:cNvPr>
            <p:cNvSpPr/>
            <p:nvPr/>
          </p:nvSpPr>
          <p:spPr>
            <a:xfrm>
              <a:off x="5708589" y="1679313"/>
              <a:ext cx="1938822" cy="18867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6" name="Rechthoek: afgeronde hoeken 4">
              <a:extLst>
                <a:ext uri="{FF2B5EF4-FFF2-40B4-BE49-F238E27FC236}">
                  <a16:creationId xmlns:a16="http://schemas.microsoft.com/office/drawing/2014/main" id="{03B12CC0-5F8F-4FD7-B071-A057CEAF018E}"/>
                </a:ext>
              </a:extLst>
            </p:cNvPr>
            <p:cNvSpPr txBox="1"/>
            <p:nvPr/>
          </p:nvSpPr>
          <p:spPr>
            <a:xfrm>
              <a:off x="5835599" y="1771413"/>
              <a:ext cx="1754620" cy="170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Structuur: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Gegevens voor   visite aanwezig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SBARR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Taakverdeling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Continuïteit artsen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F0AB4A-8B5F-476B-B005-F1514B7FB654}"/>
              </a:ext>
            </a:extLst>
          </p:cNvPr>
          <p:cNvGrpSpPr/>
          <p:nvPr/>
        </p:nvGrpSpPr>
        <p:grpSpPr>
          <a:xfrm>
            <a:off x="2790984" y="1992707"/>
            <a:ext cx="2604463" cy="1258887"/>
            <a:chOff x="2759059" y="4159779"/>
            <a:chExt cx="2604463" cy="1258887"/>
          </a:xfrm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5A30E5D7-2C17-4A25-8012-C58268EB3DC1}"/>
                </a:ext>
              </a:extLst>
            </p:cNvPr>
            <p:cNvSpPr/>
            <p:nvPr/>
          </p:nvSpPr>
          <p:spPr>
            <a:xfrm>
              <a:off x="2759059" y="4159779"/>
              <a:ext cx="2604463" cy="12588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9" name="Rechthoek: afgeronde hoeken 4">
              <a:extLst>
                <a:ext uri="{FF2B5EF4-FFF2-40B4-BE49-F238E27FC236}">
                  <a16:creationId xmlns:a16="http://schemas.microsoft.com/office/drawing/2014/main" id="{BE8D07CB-91D5-4EEB-97DC-BFA5CE305DC3}"/>
                </a:ext>
              </a:extLst>
            </p:cNvPr>
            <p:cNvSpPr txBox="1"/>
            <p:nvPr/>
          </p:nvSpPr>
          <p:spPr>
            <a:xfrm>
              <a:off x="2820513" y="4221233"/>
              <a:ext cx="2481555" cy="113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Verkorten ligduur / lagere zorgkosten: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- 6.00u lab </a:t>
              </a:r>
              <a:r>
                <a:rPr lang="nl-NL" sz="1500" kern="1200" dirty="0">
                  <a:sym typeface="Wingdings" panose="05000000000000000000" pitchFamily="2" charset="2"/>
                </a:rPr>
                <a:t> vervroegde diagnostiek / behandeling / ontslag </a:t>
              </a:r>
              <a:endParaRPr lang="nl-NL" sz="1500" kern="1200" dirty="0"/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DFC7BF27-861B-4322-8657-C849EA7DE107}"/>
              </a:ext>
            </a:extLst>
          </p:cNvPr>
          <p:cNvGrpSpPr/>
          <p:nvPr/>
        </p:nvGrpSpPr>
        <p:grpSpPr>
          <a:xfrm>
            <a:off x="3124433" y="3606407"/>
            <a:ext cx="1937563" cy="2271813"/>
            <a:chOff x="511059" y="1618915"/>
            <a:chExt cx="1937563" cy="2271813"/>
          </a:xfrm>
        </p:grpSpPr>
        <p:sp>
          <p:nvSpPr>
            <p:cNvPr id="21" name="Rechthoek: afgeronde hoeken 20">
              <a:extLst>
                <a:ext uri="{FF2B5EF4-FFF2-40B4-BE49-F238E27FC236}">
                  <a16:creationId xmlns:a16="http://schemas.microsoft.com/office/drawing/2014/main" id="{7B049A97-FC9F-420C-ADDD-FF29797FF9AC}"/>
                </a:ext>
              </a:extLst>
            </p:cNvPr>
            <p:cNvSpPr/>
            <p:nvPr/>
          </p:nvSpPr>
          <p:spPr>
            <a:xfrm>
              <a:off x="511059" y="1618915"/>
              <a:ext cx="1937563" cy="22718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2" name="Rechthoek: afgeronde hoeken 4">
              <a:extLst>
                <a:ext uri="{FF2B5EF4-FFF2-40B4-BE49-F238E27FC236}">
                  <a16:creationId xmlns:a16="http://schemas.microsoft.com/office/drawing/2014/main" id="{04921FF8-8F1F-4BB7-A35E-011827F729C5}"/>
                </a:ext>
              </a:extLst>
            </p:cNvPr>
            <p:cNvSpPr txBox="1"/>
            <p:nvPr/>
          </p:nvSpPr>
          <p:spPr>
            <a:xfrm>
              <a:off x="605643" y="1713499"/>
              <a:ext cx="1748395" cy="208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Verspillingen elimineren: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Verstoringen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Op tijd aanwezig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Vaste routing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Zakkaartjes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EPIC </a:t>
              </a:r>
              <a:r>
                <a:rPr lang="nl-NL" sz="1500" kern="1200" dirty="0" err="1"/>
                <a:t>smarttext</a:t>
              </a:r>
              <a:endParaRPr lang="nl-NL" sz="1500" kern="1200" dirty="0"/>
            </a:p>
          </p:txBody>
        </p:sp>
      </p:grp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C325791-366E-4FA1-8DD4-93F8A5D284C0}"/>
              </a:ext>
            </a:extLst>
          </p:cNvPr>
          <p:cNvCxnSpPr>
            <a:cxnSpLocks/>
          </p:cNvCxnSpPr>
          <p:nvPr/>
        </p:nvCxnSpPr>
        <p:spPr>
          <a:xfrm flipV="1">
            <a:off x="1312010" y="1992708"/>
            <a:ext cx="0" cy="6294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F68AC116-B1BA-4FB6-80A7-F542550CCC9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866556" y="2622151"/>
            <a:ext cx="924428" cy="5679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13436245-DA56-46D3-9EF3-FFBB42527929}"/>
              </a:ext>
            </a:extLst>
          </p:cNvPr>
          <p:cNvCxnSpPr>
            <a:cxnSpLocks/>
          </p:cNvCxnSpPr>
          <p:nvPr/>
        </p:nvCxnSpPr>
        <p:spPr>
          <a:xfrm>
            <a:off x="1950327" y="4098101"/>
            <a:ext cx="1174106" cy="5044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75F2B575-BCC1-403D-B5A8-0F534487B3B5}"/>
              </a:ext>
            </a:extLst>
          </p:cNvPr>
          <p:cNvCxnSpPr>
            <a:cxnSpLocks/>
          </p:cNvCxnSpPr>
          <p:nvPr/>
        </p:nvCxnSpPr>
        <p:spPr>
          <a:xfrm>
            <a:off x="1312010" y="4362588"/>
            <a:ext cx="0" cy="47998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8E076B1D-9A59-4497-A3DE-A2A247386981}"/>
              </a:ext>
            </a:extLst>
          </p:cNvPr>
          <p:cNvSpPr txBox="1"/>
          <p:nvPr/>
        </p:nvSpPr>
        <p:spPr>
          <a:xfrm>
            <a:off x="7207869" y="2202281"/>
            <a:ext cx="3333371" cy="3585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700" b="1" dirty="0"/>
              <a:t>Literatuur: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(voorkombare) complicaties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Verlate diagnoses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Tijdwinst in het zorgproces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Efficiënte persoonsgerichte zorgverlening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sym typeface="Wingdings" panose="05000000000000000000" pitchFamily="2" charset="2"/>
              </a:rPr>
              <a:t>Patiënttevredenheid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sym typeface="Wingdings" panose="05000000000000000000" pitchFamily="2" charset="2"/>
              </a:rPr>
              <a:t>Compliance patiënt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Werkplezier zorgverleners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Ligduur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Zorgkosten</a:t>
            </a:r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0295006B-1905-4375-BD6E-F32A891B6B92}"/>
              </a:ext>
            </a:extLst>
          </p:cNvPr>
          <p:cNvCxnSpPr>
            <a:cxnSpLocks/>
          </p:cNvCxnSpPr>
          <p:nvPr/>
        </p:nvCxnSpPr>
        <p:spPr>
          <a:xfrm>
            <a:off x="4600135" y="4243012"/>
            <a:ext cx="0" cy="2391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803AC05B-9DD4-46F9-A4C0-6090BE016719}"/>
              </a:ext>
            </a:extLst>
          </p:cNvPr>
          <p:cNvCxnSpPr>
            <a:cxnSpLocks/>
          </p:cNvCxnSpPr>
          <p:nvPr/>
        </p:nvCxnSpPr>
        <p:spPr>
          <a:xfrm>
            <a:off x="10309756" y="2465338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F2C6935A-644E-46B9-9111-65307D4E0A91}"/>
              </a:ext>
            </a:extLst>
          </p:cNvPr>
          <p:cNvCxnSpPr>
            <a:cxnSpLocks/>
          </p:cNvCxnSpPr>
          <p:nvPr/>
        </p:nvCxnSpPr>
        <p:spPr>
          <a:xfrm>
            <a:off x="8371242" y="5098301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6BD49C6D-106E-4384-BF2C-C5F0CF718CF2}"/>
              </a:ext>
            </a:extLst>
          </p:cNvPr>
          <p:cNvCxnSpPr>
            <a:cxnSpLocks/>
          </p:cNvCxnSpPr>
          <p:nvPr/>
        </p:nvCxnSpPr>
        <p:spPr>
          <a:xfrm>
            <a:off x="9415976" y="2766319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6F8D3ED3-B71D-477A-B081-F8275CAFA1C9}"/>
              </a:ext>
            </a:extLst>
          </p:cNvPr>
          <p:cNvCxnSpPr>
            <a:cxnSpLocks/>
          </p:cNvCxnSpPr>
          <p:nvPr/>
        </p:nvCxnSpPr>
        <p:spPr>
          <a:xfrm flipV="1">
            <a:off x="9634024" y="4004079"/>
            <a:ext cx="0" cy="346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3DEB415F-CAB2-479F-8266-EADB59088E3F}"/>
              </a:ext>
            </a:extLst>
          </p:cNvPr>
          <p:cNvCxnSpPr>
            <a:cxnSpLocks/>
          </p:cNvCxnSpPr>
          <p:nvPr/>
        </p:nvCxnSpPr>
        <p:spPr>
          <a:xfrm flipV="1">
            <a:off x="9526171" y="4376026"/>
            <a:ext cx="0" cy="30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A6882266-A04C-410B-880F-404B1C270028}"/>
              </a:ext>
            </a:extLst>
          </p:cNvPr>
          <p:cNvCxnSpPr>
            <a:cxnSpLocks/>
          </p:cNvCxnSpPr>
          <p:nvPr/>
        </p:nvCxnSpPr>
        <p:spPr>
          <a:xfrm flipV="1">
            <a:off x="10168597" y="4680549"/>
            <a:ext cx="0" cy="324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A62CE322-723E-4368-8267-A1D850F5D07E}"/>
              </a:ext>
            </a:extLst>
          </p:cNvPr>
          <p:cNvCxnSpPr>
            <a:cxnSpLocks/>
          </p:cNvCxnSpPr>
          <p:nvPr/>
        </p:nvCxnSpPr>
        <p:spPr>
          <a:xfrm>
            <a:off x="8732511" y="5344367"/>
            <a:ext cx="0" cy="324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ijl: rechts 76">
            <a:extLst>
              <a:ext uri="{FF2B5EF4-FFF2-40B4-BE49-F238E27FC236}">
                <a16:creationId xmlns:a16="http://schemas.microsoft.com/office/drawing/2014/main" id="{F72FFB11-022E-42CF-9B4F-D1D08BE87556}"/>
              </a:ext>
            </a:extLst>
          </p:cNvPr>
          <p:cNvSpPr/>
          <p:nvPr/>
        </p:nvSpPr>
        <p:spPr>
          <a:xfrm>
            <a:off x="5655212" y="3429000"/>
            <a:ext cx="1371079" cy="947026"/>
          </a:xfrm>
          <a:prstGeom prst="rightArrow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61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Aanleiding project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1980" y="1730439"/>
            <a:ext cx="9665767" cy="41535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Frustratie bij artsen en verpleegkundigen; visite is tijdrovend en ongestructureerd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Patiënten worden in onvoldoende mate betrokken bij visite lopen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Geen zicht op welke behoeften de patiënt heeft t.a.v. het visite lopen en hoe hij deze nu ervaart</a:t>
            </a:r>
          </a:p>
          <a:p>
            <a:endParaRPr lang="nl-NL" sz="1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8"/>
          <a:stretch/>
        </p:blipFill>
        <p:spPr>
          <a:xfrm>
            <a:off x="330573" y="296353"/>
            <a:ext cx="784243" cy="9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3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0248900" y="5600700"/>
            <a:ext cx="1752600" cy="892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400440"/>
            <a:ext cx="11325599" cy="444500"/>
          </a:xfrm>
        </p:spPr>
        <p:txBody>
          <a:bodyPr/>
          <a:lstStyle/>
          <a:p>
            <a:r>
              <a:rPr lang="nl-NL" dirty="0"/>
              <a:t>Uitgevoerde verbeteringen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704850" y="1238250"/>
          <a:ext cx="10959066" cy="551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235523" y="123360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Vooraf aan visite 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412795" y="123360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Tijdens visite lopen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276542" y="123360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Na afloop </a:t>
            </a:r>
          </a:p>
        </p:txBody>
      </p:sp>
      <p:pic>
        <p:nvPicPr>
          <p:cNvPr id="11" name="Afbeelding 1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94" y="1782136"/>
            <a:ext cx="1152000" cy="1152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9"/>
          <a:stretch/>
        </p:blipFill>
        <p:spPr>
          <a:xfrm>
            <a:off x="9130879" y="1782136"/>
            <a:ext cx="1152000" cy="1152000"/>
          </a:xfrm>
          <a:prstGeom prst="rect">
            <a:avLst/>
          </a:prstGeom>
        </p:spPr>
      </p:pic>
      <p:pic>
        <p:nvPicPr>
          <p:cNvPr id="7" name="Afbeelding 6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66" y="1786142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gedaan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8780" y="1610701"/>
            <a:ext cx="9646369" cy="458055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Patiënt - betrokken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Geïnformeerd en vragenlijst aangeboden bij medicijnronde van 18:00 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Tijdens de visite steeds gevraagd of de patiënt vragen heeft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Zorgverleners – afspraken gemaakt → nieuwe proces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Gezorgd dat alle gegevens volledig en correct aanwezig zijn vóór start visite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Structuur aangebracht; afspraken over communicatie en taken (SBAR + ABCDE)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Verstoringen elimineren &gt; vpk en artsen op tijd aanwezig, telefoons weg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Proces – verspillingen geëlimineerd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Afspraken gemaakt over routing / volgorde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Ondersteuning met zakkaartjes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Aanpassingen in EPIC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6" name="AutoShape 2" descr="Efficiënte interne communicatie: welke voordelen levert dat op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Picture 2" descr="Samen beslissen – 3 goede vra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r="18894"/>
          <a:stretch/>
        </p:blipFill>
        <p:spPr bwMode="auto">
          <a:xfrm>
            <a:off x="8245929" y="7937"/>
            <a:ext cx="3712708" cy="16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03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490" y="1629168"/>
            <a:ext cx="6809210" cy="4153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nl-NL" sz="1800" dirty="0"/>
              <a:t>C   Patiënttevredenheid van 7,0 naar 7,9</a:t>
            </a:r>
          </a:p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nl-NL" sz="1800" dirty="0"/>
              <a:t>    	Netto Promotor Score van 3 naar 34</a:t>
            </a:r>
          </a:p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nl-NL" sz="1800" dirty="0"/>
              <a:t>	Patiënten zijn beter voorbereid ▲23%</a:t>
            </a:r>
          </a:p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nl-NL" sz="1800" dirty="0"/>
              <a:t>	Patiënten voelen zich zekerder in contact met de arts ▲13%</a:t>
            </a:r>
          </a:p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nl-NL" sz="1800" dirty="0"/>
              <a:t>	Patiënten worden beter betrokken en zij voelen zich meer  </a:t>
            </a:r>
          </a:p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nl-NL" sz="1800" dirty="0"/>
              <a:t>	gehoord ▲16%</a:t>
            </a:r>
          </a:p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nl-NL" sz="1800" dirty="0"/>
              <a:t>	Er wordt beter Samen Besloten; patiënt is partner▲12%  </a:t>
            </a:r>
          </a:p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nl-NL" sz="1800" dirty="0"/>
              <a:t>	Patiënten zijn beter geïnformeerd en beleid is duidelijker ▲35%</a:t>
            </a:r>
          </a:p>
          <a:p>
            <a:pPr>
              <a:tabLst>
                <a:tab pos="360363" algn="l"/>
              </a:tabLst>
            </a:pPr>
            <a:endParaRPr lang="nl-NL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0" y="1667268"/>
            <a:ext cx="287781" cy="2804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0" y="2101332"/>
            <a:ext cx="287781" cy="28044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0" y="2920611"/>
            <a:ext cx="287781" cy="28044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0" y="3358312"/>
            <a:ext cx="287781" cy="28044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0" y="4178045"/>
            <a:ext cx="287781" cy="28044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0" y="2500330"/>
            <a:ext cx="287781" cy="28044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0" y="4590847"/>
            <a:ext cx="287781" cy="2804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9792" r="8606"/>
          <a:stretch/>
        </p:blipFill>
        <p:spPr>
          <a:xfrm>
            <a:off x="7734300" y="1667268"/>
            <a:ext cx="4449367" cy="3204028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2971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352180" y="6493677"/>
            <a:ext cx="4114800" cy="127000"/>
          </a:xfrm>
        </p:spPr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1086561" y="6498321"/>
            <a:ext cx="645619" cy="127000"/>
          </a:xfrm>
        </p:spPr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33</a:t>
            </a:fld>
            <a:endParaRPr lang="nl-NL" dirty="0"/>
          </a:p>
        </p:txBody>
      </p:sp>
      <p:graphicFrame>
        <p:nvGraphicFramePr>
          <p:cNvPr id="6" name="Grafiek 5"/>
          <p:cNvGraphicFramePr>
            <a:graphicFrameLocks/>
          </p:cNvGraphicFramePr>
          <p:nvPr/>
        </p:nvGraphicFramePr>
        <p:xfrm>
          <a:off x="655780" y="1226127"/>
          <a:ext cx="4368800" cy="244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/>
        </p:nvGraphicFramePr>
        <p:xfrm>
          <a:off x="5513488" y="1233054"/>
          <a:ext cx="4193309" cy="244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hthoek 8"/>
          <p:cNvSpPr/>
          <p:nvPr/>
        </p:nvSpPr>
        <p:spPr>
          <a:xfrm>
            <a:off x="766616" y="6169891"/>
            <a:ext cx="4461164" cy="87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8" name="Grafiek 7"/>
          <p:cNvGraphicFramePr>
            <a:graphicFrameLocks/>
          </p:cNvGraphicFramePr>
          <p:nvPr/>
        </p:nvGraphicFramePr>
        <p:xfrm>
          <a:off x="766616" y="4223497"/>
          <a:ext cx="4257964" cy="233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ek 11"/>
          <p:cNvGraphicFramePr>
            <a:graphicFrameLocks/>
          </p:cNvGraphicFramePr>
          <p:nvPr/>
        </p:nvGraphicFramePr>
        <p:xfrm>
          <a:off x="5624946" y="4223497"/>
          <a:ext cx="4165599" cy="240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2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1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10836" y="6169891"/>
            <a:ext cx="4461164" cy="87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3" name="Grafiek 12"/>
          <p:cNvGraphicFramePr>
            <a:graphicFrameLocks/>
          </p:cNvGraphicFramePr>
          <p:nvPr/>
        </p:nvGraphicFramePr>
        <p:xfrm>
          <a:off x="5611092" y="1443246"/>
          <a:ext cx="4262582" cy="240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ek 14"/>
          <p:cNvGraphicFramePr>
            <a:graphicFrameLocks/>
          </p:cNvGraphicFramePr>
          <p:nvPr/>
        </p:nvGraphicFramePr>
        <p:xfrm>
          <a:off x="840508" y="1443246"/>
          <a:ext cx="4248727" cy="243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fiek 17"/>
          <p:cNvGraphicFramePr>
            <a:graphicFrameLocks/>
          </p:cNvGraphicFramePr>
          <p:nvPr/>
        </p:nvGraphicFramePr>
        <p:xfrm>
          <a:off x="840508" y="4135582"/>
          <a:ext cx="4419600" cy="257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fiek 19"/>
          <p:cNvGraphicFramePr>
            <a:graphicFrameLocks/>
          </p:cNvGraphicFramePr>
          <p:nvPr/>
        </p:nvGraphicFramePr>
        <p:xfrm>
          <a:off x="5669835" y="4153071"/>
          <a:ext cx="4287981" cy="243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1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5" grpId="0">
        <p:bldAsOne/>
      </p:bldGraphic>
      <p:bldGraphic spid="18" grpId="0">
        <p:bldAsOne/>
      </p:bldGraphic>
      <p:bldGraphic spid="20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Patiënt is Partner : Samen Beslissen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35</a:t>
            </a:fld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076400" y="1529853"/>
          <a:ext cx="9070975" cy="502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hoek 6"/>
          <p:cNvSpPr/>
          <p:nvPr/>
        </p:nvSpPr>
        <p:spPr>
          <a:xfrm>
            <a:off x="9722274" y="1529853"/>
            <a:ext cx="2141439" cy="877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accent4">
                    <a:lumMod val="50000"/>
                  </a:schemeClr>
                </a:solidFill>
              </a:rPr>
              <a:t>Stijging domein Samen Beslissen met 35% &gt; 47%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193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Proces: Winst in kwaliteit en tijd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36</a:t>
            </a:fld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26975"/>
              </p:ext>
            </p:extLst>
          </p:nvPr>
        </p:nvGraphicFramePr>
        <p:xfrm>
          <a:off x="6748813" y="3675448"/>
          <a:ext cx="3810000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8496614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95747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1872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510834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7921061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u="none" strike="noStrike" dirty="0">
                          <a:effectLst/>
                        </a:rPr>
                        <a:t>Vorm visite 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u="none" strike="noStrike" dirty="0">
                          <a:effectLst/>
                        </a:rPr>
                        <a:t>NUL</a:t>
                      </a:r>
                      <a:br>
                        <a:rPr lang="nl-NL" sz="1000" u="none" strike="noStrike" dirty="0">
                          <a:effectLst/>
                        </a:rPr>
                      </a:br>
                      <a:r>
                        <a:rPr lang="nl-NL" sz="1000" u="none" strike="noStrike" dirty="0">
                          <a:effectLst/>
                        </a:rPr>
                        <a:t>meting</a:t>
                      </a:r>
                      <a:br>
                        <a:rPr lang="nl-NL" sz="1000" u="none" strike="noStrike" dirty="0">
                          <a:effectLst/>
                        </a:rPr>
                      </a:br>
                      <a:r>
                        <a:rPr lang="nl-NL" sz="1000" u="none" strike="noStrike" dirty="0">
                          <a:effectLst/>
                        </a:rPr>
                        <a:t>Tijd Pap. Visite </a:t>
                      </a:r>
                      <a:endParaRPr lang="nl-N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u="none" strike="noStrike">
                          <a:effectLst/>
                        </a:rPr>
                        <a:t>NUL</a:t>
                      </a:r>
                      <a:br>
                        <a:rPr lang="nl-NL" sz="1000" u="none" strike="noStrike">
                          <a:effectLst/>
                        </a:rPr>
                      </a:br>
                      <a:r>
                        <a:rPr lang="nl-NL" sz="1000" u="none" strike="noStrike">
                          <a:effectLst/>
                        </a:rPr>
                        <a:t>meting</a:t>
                      </a:r>
                      <a:br>
                        <a:rPr lang="nl-NL" sz="1000" u="none" strike="noStrike">
                          <a:effectLst/>
                        </a:rPr>
                      </a:br>
                      <a:r>
                        <a:rPr lang="nl-NL" sz="1000" u="none" strike="noStrike">
                          <a:effectLst/>
                        </a:rPr>
                        <a:t>Tijd Fys. Visite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u="none" strike="noStrike">
                          <a:effectLst/>
                        </a:rPr>
                        <a:t>NUL </a:t>
                      </a:r>
                      <a:br>
                        <a:rPr lang="nl-NL" sz="1000" u="none" strike="noStrike">
                          <a:effectLst/>
                        </a:rPr>
                      </a:br>
                      <a:r>
                        <a:rPr lang="nl-NL" sz="1000" u="none" strike="noStrike">
                          <a:effectLst/>
                        </a:rPr>
                        <a:t>meting </a:t>
                      </a:r>
                      <a:br>
                        <a:rPr lang="nl-NL" sz="1000" u="none" strike="noStrike">
                          <a:effectLst/>
                        </a:rPr>
                      </a:br>
                      <a:r>
                        <a:rPr lang="nl-NL" sz="1000" u="none" strike="noStrike">
                          <a:effectLst/>
                        </a:rPr>
                        <a:t>Totale duur per patiënt</a:t>
                      </a:r>
                      <a:br>
                        <a:rPr lang="nl-NL" sz="1000" u="none" strike="noStrike">
                          <a:effectLst/>
                        </a:rPr>
                      </a:br>
                      <a:r>
                        <a:rPr lang="nl-NL" sz="1000" u="none" strike="noStrike">
                          <a:effectLst/>
                        </a:rPr>
                        <a:t>n=119 </a:t>
                      </a: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000" u="none" strike="noStrike">
                          <a:effectLst/>
                        </a:rPr>
                        <a:t>EFFECT meting </a:t>
                      </a:r>
                      <a:br>
                        <a:rPr lang="nl-NL" sz="1000" u="none" strike="noStrike">
                          <a:effectLst/>
                        </a:rPr>
                      </a:br>
                      <a:r>
                        <a:rPr lang="nl-NL" sz="1000" u="none" strike="noStrike">
                          <a:effectLst/>
                        </a:rPr>
                        <a:t>Totale duur per patiënt</a:t>
                      </a:r>
                      <a:br>
                        <a:rPr lang="nl-NL" sz="1000" u="none" strike="noStrike">
                          <a:effectLst/>
                        </a:rPr>
                      </a:br>
                      <a:r>
                        <a:rPr lang="nl-NL" sz="1000" u="none" strike="noStrike">
                          <a:effectLst/>
                        </a:rPr>
                        <a:t>n=316</a:t>
                      </a:r>
                      <a:br>
                        <a:rPr lang="nl-NL" sz="1000" u="none" strike="noStrike">
                          <a:effectLst/>
                        </a:rPr>
                      </a:br>
                      <a:endParaRPr lang="nl-N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6821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Min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0,5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0,0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0,0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4935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Q</a:t>
                      </a:r>
                      <a:r>
                        <a:rPr lang="nl-NL" sz="1000" u="none" strike="noStrike" baseline="-25000">
                          <a:effectLst/>
                        </a:rPr>
                        <a:t>1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1,0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2,0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3,75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2,0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1525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Median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2,0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3,0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4,0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6015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Q</a:t>
                      </a:r>
                      <a:r>
                        <a:rPr lang="nl-NL" sz="1000" u="none" strike="noStrike" baseline="-25000">
                          <a:effectLst/>
                        </a:rPr>
                        <a:t>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2,5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4,0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7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6,0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6024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Max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8,0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13,0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16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13,0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4548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Gemid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2,2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3,3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>
                          <a:effectLst/>
                        </a:rPr>
                        <a:t>5,5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u="none" strike="noStrike" dirty="0">
                          <a:effectLst/>
                        </a:rPr>
                        <a:t>4,1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7302741"/>
                  </a:ext>
                </a:extLst>
              </a:tr>
            </a:tbl>
          </a:graphicData>
        </a:graphic>
      </p:graphicFrame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r="31061"/>
          <a:stretch/>
        </p:blipFill>
        <p:spPr>
          <a:xfrm>
            <a:off x="716647" y="1278392"/>
            <a:ext cx="5431838" cy="44443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l="97617"/>
          <a:stretch/>
        </p:blipFill>
        <p:spPr>
          <a:xfrm>
            <a:off x="6147297" y="1276081"/>
            <a:ext cx="173780" cy="444666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585526" y="1376218"/>
            <a:ext cx="542174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Totale tijdswinst is 42 min bij visite op 20 patiënten</a:t>
            </a:r>
            <a:endParaRPr lang="nl-NL" sz="1600" dirty="0">
              <a:solidFill>
                <a:srgbClr val="FF0000"/>
              </a:solidFill>
            </a:endParaRPr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Tijdswinst per patiënt &gt; 1,4 min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Tijdwinst per visite bij gemiddeld 20 patiënten &gt; 28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Daling aantal verstoringen van 10 naar 2 per visite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Gemiddelde tijdsduur verstoring is 1,7min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Totale winst door minder verstoringen is 14 min</a:t>
            </a:r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323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fbeelding 77">
            <a:extLst>
              <a:ext uri="{FF2B5EF4-FFF2-40B4-BE49-F238E27FC236}">
                <a16:creationId xmlns:a16="http://schemas.microsoft.com/office/drawing/2014/main" id="{60E865BD-693F-45BF-8BE1-E575F2919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85" y="147137"/>
            <a:ext cx="1556015" cy="16367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02CF91-0B75-446C-B97F-86702DF8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336" y="411790"/>
            <a:ext cx="5396830" cy="567990"/>
          </a:xfrm>
        </p:spPr>
        <p:txBody>
          <a:bodyPr>
            <a:normAutofit/>
          </a:bodyPr>
          <a:lstStyle/>
          <a:p>
            <a:r>
              <a:rPr lang="nl-NL" sz="3200" dirty="0"/>
              <a:t>Visite aan bed mét de patiënt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1F3A78-B320-423A-9A49-BEB07AFF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3" y="2465338"/>
            <a:ext cx="1276634" cy="18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23629723-4AF4-4FF7-B442-A0C78D93396F}"/>
              </a:ext>
            </a:extLst>
          </p:cNvPr>
          <p:cNvGrpSpPr/>
          <p:nvPr/>
        </p:nvGrpSpPr>
        <p:grpSpPr>
          <a:xfrm>
            <a:off x="331742" y="733820"/>
            <a:ext cx="2054562" cy="1258887"/>
            <a:chOff x="3082106" y="0"/>
            <a:chExt cx="2054562" cy="1258887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35BB8781-3C1B-428B-B6D4-6F6F995EF2F7}"/>
                </a:ext>
              </a:extLst>
            </p:cNvPr>
            <p:cNvSpPr/>
            <p:nvPr/>
          </p:nvSpPr>
          <p:spPr>
            <a:xfrm>
              <a:off x="3082106" y="0"/>
              <a:ext cx="2054562" cy="12588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hthoek: afgeronde hoeken 4">
              <a:extLst>
                <a:ext uri="{FF2B5EF4-FFF2-40B4-BE49-F238E27FC236}">
                  <a16:creationId xmlns:a16="http://schemas.microsoft.com/office/drawing/2014/main" id="{AC37CAF4-932D-4E16-9720-68E891BDA90F}"/>
                </a:ext>
              </a:extLst>
            </p:cNvPr>
            <p:cNvSpPr txBox="1"/>
            <p:nvPr/>
          </p:nvSpPr>
          <p:spPr>
            <a:xfrm>
              <a:off x="3205014" y="93849"/>
              <a:ext cx="1931654" cy="113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Patiëntparticipatie: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Folder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Informeren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Stimuleren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B954A2F7-BA51-4135-A753-B1251539B094}"/>
              </a:ext>
            </a:extLst>
          </p:cNvPr>
          <p:cNvGrpSpPr/>
          <p:nvPr/>
        </p:nvGrpSpPr>
        <p:grpSpPr>
          <a:xfrm>
            <a:off x="489037" y="4824677"/>
            <a:ext cx="1938822" cy="1886707"/>
            <a:chOff x="5708589" y="1679313"/>
            <a:chExt cx="1938822" cy="1886707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FD9F1E07-BA7E-4046-A118-637A6D4C3FBB}"/>
                </a:ext>
              </a:extLst>
            </p:cNvPr>
            <p:cNvSpPr/>
            <p:nvPr/>
          </p:nvSpPr>
          <p:spPr>
            <a:xfrm>
              <a:off x="5708589" y="1679313"/>
              <a:ext cx="1938822" cy="18867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6" name="Rechthoek: afgeronde hoeken 4">
              <a:extLst>
                <a:ext uri="{FF2B5EF4-FFF2-40B4-BE49-F238E27FC236}">
                  <a16:creationId xmlns:a16="http://schemas.microsoft.com/office/drawing/2014/main" id="{03B12CC0-5F8F-4FD7-B071-A057CEAF018E}"/>
                </a:ext>
              </a:extLst>
            </p:cNvPr>
            <p:cNvSpPr txBox="1"/>
            <p:nvPr/>
          </p:nvSpPr>
          <p:spPr>
            <a:xfrm>
              <a:off x="5835599" y="1771413"/>
              <a:ext cx="1754620" cy="170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Structuur: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Gegevens voor   visite aanwezig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SBARR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Taakverdeling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Continuïteit artsen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F0AB4A-8B5F-476B-B005-F1514B7FB654}"/>
              </a:ext>
            </a:extLst>
          </p:cNvPr>
          <p:cNvGrpSpPr/>
          <p:nvPr/>
        </p:nvGrpSpPr>
        <p:grpSpPr>
          <a:xfrm>
            <a:off x="2790984" y="1992707"/>
            <a:ext cx="2604463" cy="1258887"/>
            <a:chOff x="2759059" y="4159779"/>
            <a:chExt cx="2604463" cy="1258887"/>
          </a:xfrm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5A30E5D7-2C17-4A25-8012-C58268EB3DC1}"/>
                </a:ext>
              </a:extLst>
            </p:cNvPr>
            <p:cNvSpPr/>
            <p:nvPr/>
          </p:nvSpPr>
          <p:spPr>
            <a:xfrm>
              <a:off x="2759059" y="4159779"/>
              <a:ext cx="2604463" cy="12588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9" name="Rechthoek: afgeronde hoeken 4">
              <a:extLst>
                <a:ext uri="{FF2B5EF4-FFF2-40B4-BE49-F238E27FC236}">
                  <a16:creationId xmlns:a16="http://schemas.microsoft.com/office/drawing/2014/main" id="{BE8D07CB-91D5-4EEB-97DC-BFA5CE305DC3}"/>
                </a:ext>
              </a:extLst>
            </p:cNvPr>
            <p:cNvSpPr txBox="1"/>
            <p:nvPr/>
          </p:nvSpPr>
          <p:spPr>
            <a:xfrm>
              <a:off x="2820513" y="4221233"/>
              <a:ext cx="2481555" cy="113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Verkorten ligduur / lagere zorgkosten: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- 6.00u lab </a:t>
              </a:r>
              <a:r>
                <a:rPr lang="nl-NL" sz="1500" kern="1200" dirty="0">
                  <a:sym typeface="Wingdings" panose="05000000000000000000" pitchFamily="2" charset="2"/>
                </a:rPr>
                <a:t> vervroegde diagnostiek / behandeling / ontslag </a:t>
              </a:r>
              <a:endParaRPr lang="nl-NL" sz="1500" kern="1200" dirty="0"/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DFC7BF27-861B-4322-8657-C849EA7DE107}"/>
              </a:ext>
            </a:extLst>
          </p:cNvPr>
          <p:cNvGrpSpPr/>
          <p:nvPr/>
        </p:nvGrpSpPr>
        <p:grpSpPr>
          <a:xfrm>
            <a:off x="3124433" y="3606407"/>
            <a:ext cx="1937563" cy="2271813"/>
            <a:chOff x="511059" y="1618915"/>
            <a:chExt cx="1937563" cy="2271813"/>
          </a:xfrm>
        </p:grpSpPr>
        <p:sp>
          <p:nvSpPr>
            <p:cNvPr id="21" name="Rechthoek: afgeronde hoeken 20">
              <a:extLst>
                <a:ext uri="{FF2B5EF4-FFF2-40B4-BE49-F238E27FC236}">
                  <a16:creationId xmlns:a16="http://schemas.microsoft.com/office/drawing/2014/main" id="{7B049A97-FC9F-420C-ADDD-FF29797FF9AC}"/>
                </a:ext>
              </a:extLst>
            </p:cNvPr>
            <p:cNvSpPr/>
            <p:nvPr/>
          </p:nvSpPr>
          <p:spPr>
            <a:xfrm>
              <a:off x="511059" y="1618915"/>
              <a:ext cx="1937563" cy="22718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2" name="Rechthoek: afgeronde hoeken 4">
              <a:extLst>
                <a:ext uri="{FF2B5EF4-FFF2-40B4-BE49-F238E27FC236}">
                  <a16:creationId xmlns:a16="http://schemas.microsoft.com/office/drawing/2014/main" id="{04921FF8-8F1F-4BB7-A35E-011827F729C5}"/>
                </a:ext>
              </a:extLst>
            </p:cNvPr>
            <p:cNvSpPr txBox="1"/>
            <p:nvPr/>
          </p:nvSpPr>
          <p:spPr>
            <a:xfrm>
              <a:off x="605643" y="1713499"/>
              <a:ext cx="1748395" cy="208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Verspillingen elimineren: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Verstoringen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Op tijd aanwezig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Vaste routing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Zakkaartjes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EPIC </a:t>
              </a:r>
              <a:r>
                <a:rPr lang="nl-NL" sz="1500" kern="1200" dirty="0" err="1"/>
                <a:t>smarttext</a:t>
              </a:r>
              <a:endParaRPr lang="nl-NL" sz="1500" kern="1200" dirty="0"/>
            </a:p>
          </p:txBody>
        </p:sp>
      </p:grp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C325791-366E-4FA1-8DD4-93F8A5D284C0}"/>
              </a:ext>
            </a:extLst>
          </p:cNvPr>
          <p:cNvCxnSpPr>
            <a:cxnSpLocks/>
          </p:cNvCxnSpPr>
          <p:nvPr/>
        </p:nvCxnSpPr>
        <p:spPr>
          <a:xfrm flipV="1">
            <a:off x="1312010" y="1992708"/>
            <a:ext cx="0" cy="6294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F68AC116-B1BA-4FB6-80A7-F542550CCC9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866556" y="2622151"/>
            <a:ext cx="924428" cy="5679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13436245-DA56-46D3-9EF3-FFBB42527929}"/>
              </a:ext>
            </a:extLst>
          </p:cNvPr>
          <p:cNvCxnSpPr>
            <a:cxnSpLocks/>
          </p:cNvCxnSpPr>
          <p:nvPr/>
        </p:nvCxnSpPr>
        <p:spPr>
          <a:xfrm>
            <a:off x="1950327" y="4098101"/>
            <a:ext cx="1174106" cy="5044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75F2B575-BCC1-403D-B5A8-0F534487B3B5}"/>
              </a:ext>
            </a:extLst>
          </p:cNvPr>
          <p:cNvCxnSpPr>
            <a:cxnSpLocks/>
          </p:cNvCxnSpPr>
          <p:nvPr/>
        </p:nvCxnSpPr>
        <p:spPr>
          <a:xfrm>
            <a:off x="1312010" y="4362588"/>
            <a:ext cx="0" cy="47998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8E076B1D-9A59-4497-A3DE-A2A247386981}"/>
              </a:ext>
            </a:extLst>
          </p:cNvPr>
          <p:cNvSpPr txBox="1"/>
          <p:nvPr/>
        </p:nvSpPr>
        <p:spPr>
          <a:xfrm>
            <a:off x="7207869" y="2202281"/>
            <a:ext cx="3333371" cy="3585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700" b="1" dirty="0"/>
              <a:t>Literatuur: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(voorkombare) complicaties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Verlate diagnoses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Tijdwinst in het zorgproces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Efficiënte persoonsgerichte zorgverlening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sym typeface="Wingdings" panose="05000000000000000000" pitchFamily="2" charset="2"/>
              </a:rPr>
              <a:t>Patiënttevredenheid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sym typeface="Wingdings" panose="05000000000000000000" pitchFamily="2" charset="2"/>
              </a:rPr>
              <a:t>Compliance patiënt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Werkplezier zorgverleners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Ligduur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Zorgkosten</a:t>
            </a:r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0295006B-1905-4375-BD6E-F32A891B6B92}"/>
              </a:ext>
            </a:extLst>
          </p:cNvPr>
          <p:cNvCxnSpPr>
            <a:cxnSpLocks/>
          </p:cNvCxnSpPr>
          <p:nvPr/>
        </p:nvCxnSpPr>
        <p:spPr>
          <a:xfrm>
            <a:off x="4600135" y="4243012"/>
            <a:ext cx="0" cy="2391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803AC05B-9DD4-46F9-A4C0-6090BE016719}"/>
              </a:ext>
            </a:extLst>
          </p:cNvPr>
          <p:cNvCxnSpPr>
            <a:cxnSpLocks/>
          </p:cNvCxnSpPr>
          <p:nvPr/>
        </p:nvCxnSpPr>
        <p:spPr>
          <a:xfrm>
            <a:off x="10309756" y="2465338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F2C6935A-644E-46B9-9111-65307D4E0A91}"/>
              </a:ext>
            </a:extLst>
          </p:cNvPr>
          <p:cNvCxnSpPr>
            <a:cxnSpLocks/>
          </p:cNvCxnSpPr>
          <p:nvPr/>
        </p:nvCxnSpPr>
        <p:spPr>
          <a:xfrm>
            <a:off x="8371242" y="5098301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6BD49C6D-106E-4384-BF2C-C5F0CF718CF2}"/>
              </a:ext>
            </a:extLst>
          </p:cNvPr>
          <p:cNvCxnSpPr>
            <a:cxnSpLocks/>
          </p:cNvCxnSpPr>
          <p:nvPr/>
        </p:nvCxnSpPr>
        <p:spPr>
          <a:xfrm>
            <a:off x="9415976" y="2766319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6F8D3ED3-B71D-477A-B081-F8275CAFA1C9}"/>
              </a:ext>
            </a:extLst>
          </p:cNvPr>
          <p:cNvCxnSpPr>
            <a:cxnSpLocks/>
          </p:cNvCxnSpPr>
          <p:nvPr/>
        </p:nvCxnSpPr>
        <p:spPr>
          <a:xfrm flipV="1">
            <a:off x="9634024" y="4004079"/>
            <a:ext cx="0" cy="346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3DEB415F-CAB2-479F-8266-EADB59088E3F}"/>
              </a:ext>
            </a:extLst>
          </p:cNvPr>
          <p:cNvCxnSpPr>
            <a:cxnSpLocks/>
          </p:cNvCxnSpPr>
          <p:nvPr/>
        </p:nvCxnSpPr>
        <p:spPr>
          <a:xfrm flipV="1">
            <a:off x="9526171" y="4376026"/>
            <a:ext cx="0" cy="30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A6882266-A04C-410B-880F-404B1C270028}"/>
              </a:ext>
            </a:extLst>
          </p:cNvPr>
          <p:cNvCxnSpPr>
            <a:cxnSpLocks/>
          </p:cNvCxnSpPr>
          <p:nvPr/>
        </p:nvCxnSpPr>
        <p:spPr>
          <a:xfrm flipV="1">
            <a:off x="10168597" y="4680549"/>
            <a:ext cx="0" cy="324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A62CE322-723E-4368-8267-A1D850F5D07E}"/>
              </a:ext>
            </a:extLst>
          </p:cNvPr>
          <p:cNvCxnSpPr>
            <a:cxnSpLocks/>
          </p:cNvCxnSpPr>
          <p:nvPr/>
        </p:nvCxnSpPr>
        <p:spPr>
          <a:xfrm>
            <a:off x="8732511" y="5344367"/>
            <a:ext cx="0" cy="324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ijl: rechts 76">
            <a:extLst>
              <a:ext uri="{FF2B5EF4-FFF2-40B4-BE49-F238E27FC236}">
                <a16:creationId xmlns:a16="http://schemas.microsoft.com/office/drawing/2014/main" id="{F72FFB11-022E-42CF-9B4F-D1D08BE87556}"/>
              </a:ext>
            </a:extLst>
          </p:cNvPr>
          <p:cNvSpPr/>
          <p:nvPr/>
        </p:nvSpPr>
        <p:spPr>
          <a:xfrm>
            <a:off x="5655212" y="3429000"/>
            <a:ext cx="1371079" cy="947026"/>
          </a:xfrm>
          <a:prstGeom prst="rightArrow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33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F2C94-B893-4C00-9F38-5677C804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365526"/>
            <a:ext cx="11325599" cy="444500"/>
          </a:xfrm>
        </p:spPr>
        <p:txBody>
          <a:bodyPr>
            <a:normAutofit/>
          </a:bodyPr>
          <a:lstStyle/>
          <a:p>
            <a:r>
              <a:rPr lang="nl-NL" sz="3600" dirty="0"/>
              <a:t>Resultaat: winst in kwaliteit en efficiëntie</a:t>
            </a:r>
          </a:p>
        </p:txBody>
      </p:sp>
      <p:graphicFrame>
        <p:nvGraphicFramePr>
          <p:cNvPr id="25" name="Tijdelijke aanduiding voor inhoud 24">
            <a:extLst>
              <a:ext uri="{FF2B5EF4-FFF2-40B4-BE49-F238E27FC236}">
                <a16:creationId xmlns:a16="http://schemas.microsoft.com/office/drawing/2014/main" id="{82C2EA07-E2D1-4577-BE5B-0D088B42A1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387" y="875775"/>
          <a:ext cx="7318912" cy="251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ep 5">
            <a:extLst>
              <a:ext uri="{FF2B5EF4-FFF2-40B4-BE49-F238E27FC236}">
                <a16:creationId xmlns:a16="http://schemas.microsoft.com/office/drawing/2014/main" id="{E76541FE-8112-4AC8-8198-A654259B19B9}"/>
              </a:ext>
            </a:extLst>
          </p:cNvPr>
          <p:cNvGrpSpPr/>
          <p:nvPr/>
        </p:nvGrpSpPr>
        <p:grpSpPr>
          <a:xfrm>
            <a:off x="270079" y="3455111"/>
            <a:ext cx="3567996" cy="2890484"/>
            <a:chOff x="307772" y="2364942"/>
            <a:chExt cx="3039036" cy="2890484"/>
          </a:xfrm>
        </p:grpSpPr>
        <p:sp>
          <p:nvSpPr>
            <p:cNvPr id="7" name="Rechthoek: afgeronde bovenhoeken 6">
              <a:extLst>
                <a:ext uri="{FF2B5EF4-FFF2-40B4-BE49-F238E27FC236}">
                  <a16:creationId xmlns:a16="http://schemas.microsoft.com/office/drawing/2014/main" id="{26B49A5F-5808-4AB8-99F4-E17214667288}"/>
                </a:ext>
              </a:extLst>
            </p:cNvPr>
            <p:cNvSpPr/>
            <p:nvPr/>
          </p:nvSpPr>
          <p:spPr>
            <a:xfrm rot="10800000">
              <a:off x="335887" y="2364942"/>
              <a:ext cx="2901626" cy="289048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hthoek: afgeronde bovenhoeken 4">
              <a:extLst>
                <a:ext uri="{FF2B5EF4-FFF2-40B4-BE49-F238E27FC236}">
                  <a16:creationId xmlns:a16="http://schemas.microsoft.com/office/drawing/2014/main" id="{1400B8C6-C005-45BB-9B24-AA044C16E99B}"/>
                </a:ext>
              </a:extLst>
            </p:cNvPr>
            <p:cNvSpPr txBox="1"/>
            <p:nvPr/>
          </p:nvSpPr>
          <p:spPr>
            <a:xfrm>
              <a:off x="307772" y="2443104"/>
              <a:ext cx="3039036" cy="2801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500" kern="1200" dirty="0"/>
                <a:t>Patiënt wordt geholpen </a:t>
              </a:r>
            </a:p>
            <a:p>
              <a:pPr marL="0" lvl="0" indent="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1500" kern="1200" dirty="0"/>
                <a:t>      zich voor te bereiden ▲36%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Patiënt beter voorbereid ▲33%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Patiënt kan vragen stellen ▲25%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dirty="0"/>
                <a:t>P</a:t>
              </a:r>
              <a:r>
                <a:rPr lang="nl-NL" sz="1600" kern="1200" dirty="0"/>
                <a:t>atiënt wordt betrokken ▲27%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dirty="0"/>
                <a:t>P</a:t>
              </a:r>
              <a:r>
                <a:rPr lang="nl-NL" sz="1600" kern="1200" dirty="0"/>
                <a:t>atiënt is geïnformeerd en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 kent het beleid▲35%</a:t>
              </a:r>
            </a:p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500" kern="1200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EB34E9C6-1EAF-455F-B89E-19813F534B96}"/>
              </a:ext>
            </a:extLst>
          </p:cNvPr>
          <p:cNvGrpSpPr/>
          <p:nvPr/>
        </p:nvGrpSpPr>
        <p:grpSpPr>
          <a:xfrm>
            <a:off x="4170304" y="3468227"/>
            <a:ext cx="3567995" cy="2890484"/>
            <a:chOff x="3496274" y="2364942"/>
            <a:chExt cx="3515165" cy="2890484"/>
          </a:xfrm>
        </p:grpSpPr>
        <p:sp>
          <p:nvSpPr>
            <p:cNvPr id="10" name="Rechthoek: afgeronde bovenhoeken 9">
              <a:extLst>
                <a:ext uri="{FF2B5EF4-FFF2-40B4-BE49-F238E27FC236}">
                  <a16:creationId xmlns:a16="http://schemas.microsoft.com/office/drawing/2014/main" id="{AE65D97C-30DB-437E-88FF-DAE6FDD53FF1}"/>
                </a:ext>
              </a:extLst>
            </p:cNvPr>
            <p:cNvSpPr/>
            <p:nvPr/>
          </p:nvSpPr>
          <p:spPr>
            <a:xfrm rot="10800000">
              <a:off x="3508895" y="2364942"/>
              <a:ext cx="3502544" cy="289048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hoek: afgeronde bovenhoeken 4">
              <a:extLst>
                <a:ext uri="{FF2B5EF4-FFF2-40B4-BE49-F238E27FC236}">
                  <a16:creationId xmlns:a16="http://schemas.microsoft.com/office/drawing/2014/main" id="{B5845AAA-1CD5-471E-80C7-FC27FDFD9D64}"/>
                </a:ext>
              </a:extLst>
            </p:cNvPr>
            <p:cNvSpPr txBox="1"/>
            <p:nvPr/>
          </p:nvSpPr>
          <p:spPr>
            <a:xfrm>
              <a:off x="3496274" y="2383798"/>
              <a:ext cx="3324760" cy="2801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VPK hebben beter beeld van</a:t>
              </a:r>
            </a:p>
            <a:p>
              <a:pPr marL="0" lvl="0" indent="0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 status patiënt 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Betere inbreng van </a:t>
              </a:r>
              <a:r>
                <a:rPr lang="nl-NL" sz="1600" kern="1200" dirty="0" err="1"/>
                <a:t>vpk</a:t>
              </a:r>
              <a:endParaRPr lang="nl-NL" sz="1600" kern="1200" dirty="0"/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Er wordt beter geluisterd naar 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 elkaar en samenwerking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 verloopt prettiger ▲21%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Beleid en acties zijn   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voor zorgteam duidelijker ▲18%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600" kern="1200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B26441D-04C8-45C6-AF3B-1BE91EE24A38}"/>
              </a:ext>
            </a:extLst>
          </p:cNvPr>
          <p:cNvGrpSpPr/>
          <p:nvPr/>
        </p:nvGrpSpPr>
        <p:grpSpPr>
          <a:xfrm>
            <a:off x="8190804" y="3478883"/>
            <a:ext cx="3567995" cy="2890484"/>
            <a:chOff x="7282820" y="2364942"/>
            <a:chExt cx="3432935" cy="2890484"/>
          </a:xfrm>
        </p:grpSpPr>
        <p:sp>
          <p:nvSpPr>
            <p:cNvPr id="13" name="Rechthoek: afgeronde bovenhoeken 12">
              <a:extLst>
                <a:ext uri="{FF2B5EF4-FFF2-40B4-BE49-F238E27FC236}">
                  <a16:creationId xmlns:a16="http://schemas.microsoft.com/office/drawing/2014/main" id="{E06B138B-D007-4CF7-8297-02F6E68BEE24}"/>
                </a:ext>
              </a:extLst>
            </p:cNvPr>
            <p:cNvSpPr/>
            <p:nvPr/>
          </p:nvSpPr>
          <p:spPr>
            <a:xfrm rot="10800000">
              <a:off x="7282820" y="2364942"/>
              <a:ext cx="3432935" cy="289048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hoek: afgeronde bovenhoeken 4">
              <a:extLst>
                <a:ext uri="{FF2B5EF4-FFF2-40B4-BE49-F238E27FC236}">
                  <a16:creationId xmlns:a16="http://schemas.microsoft.com/office/drawing/2014/main" id="{A4D6446C-551B-42DB-B346-A34D875DA792}"/>
                </a:ext>
              </a:extLst>
            </p:cNvPr>
            <p:cNvSpPr txBox="1"/>
            <p:nvPr/>
          </p:nvSpPr>
          <p:spPr>
            <a:xfrm>
              <a:off x="7282820" y="2397652"/>
              <a:ext cx="3432935" cy="2801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Minder tijdsverspilling door wachten op </a:t>
              </a:r>
              <a:r>
                <a:rPr lang="nl-NL" sz="1600" kern="1200" dirty="0" err="1"/>
                <a:t>vpk</a:t>
              </a:r>
              <a:r>
                <a:rPr lang="nl-NL" sz="1600" kern="1200" dirty="0"/>
                <a:t> /arts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Minder verstoringen ▼29% 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Tevredenheid visite lopen ▲29%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dirty="0"/>
                <a:t>Patiënt voelt zich zekerder in contact met arts </a:t>
              </a:r>
              <a:r>
                <a:rPr lang="nl-NL" sz="1600" kern="1200" dirty="0"/>
                <a:t>▲13%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Meer samen be</a:t>
              </a:r>
              <a:r>
                <a:rPr lang="nl-NL" sz="1600" dirty="0"/>
                <a:t>slissen; patiënt is partner </a:t>
              </a:r>
              <a:r>
                <a:rPr lang="nl-NL" sz="1600" kern="1200" dirty="0"/>
                <a:t>▲12%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400" kern="1200" dirty="0"/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400" kern="1200" dirty="0"/>
                <a:t> 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4A67ABDF-D257-428A-930B-83BE8422A5EA}"/>
              </a:ext>
            </a:extLst>
          </p:cNvPr>
          <p:cNvGrpSpPr/>
          <p:nvPr/>
        </p:nvGrpSpPr>
        <p:grpSpPr>
          <a:xfrm>
            <a:off x="7483830" y="952393"/>
            <a:ext cx="3518821" cy="1088112"/>
            <a:chOff x="7282820" y="2405539"/>
            <a:chExt cx="3432935" cy="2890484"/>
          </a:xfrm>
        </p:grpSpPr>
        <p:sp>
          <p:nvSpPr>
            <p:cNvPr id="16" name="Rechthoek: afgeronde bovenhoeken 15">
              <a:extLst>
                <a:ext uri="{FF2B5EF4-FFF2-40B4-BE49-F238E27FC236}">
                  <a16:creationId xmlns:a16="http://schemas.microsoft.com/office/drawing/2014/main" id="{5AAB3022-3B07-437E-B7EA-88AA5AB0E8CD}"/>
                </a:ext>
              </a:extLst>
            </p:cNvPr>
            <p:cNvSpPr/>
            <p:nvPr/>
          </p:nvSpPr>
          <p:spPr>
            <a:xfrm rot="10800000">
              <a:off x="7282820" y="2405539"/>
              <a:ext cx="3432935" cy="289048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hthoek: afgeronde bovenhoeken 4">
              <a:extLst>
                <a:ext uri="{FF2B5EF4-FFF2-40B4-BE49-F238E27FC236}">
                  <a16:creationId xmlns:a16="http://schemas.microsoft.com/office/drawing/2014/main" id="{B7824E35-6D17-4334-ACE0-06F14B134AD2}"/>
                </a:ext>
              </a:extLst>
            </p:cNvPr>
            <p:cNvSpPr txBox="1"/>
            <p:nvPr/>
          </p:nvSpPr>
          <p:spPr>
            <a:xfrm>
              <a:off x="7282820" y="2453834"/>
              <a:ext cx="3432935" cy="92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r>
                <a:rPr lang="nl-NL" sz="2200" dirty="0"/>
                <a:t>Totale tijdswinst is </a:t>
              </a:r>
              <a:r>
                <a:rPr lang="nl-NL" sz="2400" b="1" dirty="0">
                  <a:solidFill>
                    <a:srgbClr val="00B050"/>
                  </a:solidFill>
                </a:rPr>
                <a:t>42 min </a:t>
              </a:r>
              <a:r>
                <a:rPr lang="nl-NL" sz="2200" dirty="0"/>
                <a:t>bij visite van 20 patiënten</a:t>
              </a:r>
              <a:endParaRPr lang="nl-NL" sz="2200" dirty="0">
                <a:solidFill>
                  <a:srgbClr val="FF0000"/>
                </a:solidFill>
              </a:endParaRPr>
            </a:p>
            <a:p>
              <a:endParaRPr lang="nl-NL" sz="1400" dirty="0"/>
            </a:p>
          </p:txBody>
        </p:sp>
      </p:grpSp>
      <p:pic>
        <p:nvPicPr>
          <p:cNvPr id="1026" name="Picture 2" descr="Whitepaper Van tijdsdruk naar tijdwinst - Human Resource">
            <a:extLst>
              <a:ext uri="{FF2B5EF4-FFF2-40B4-BE49-F238E27FC236}">
                <a16:creationId xmlns:a16="http://schemas.microsoft.com/office/drawing/2014/main" id="{CCF48988-A888-457F-91DF-8BED8E11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14" y="-40343"/>
            <a:ext cx="1415160" cy="14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968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Heilige Visite – Vervolg binnen afdeling en OLVG  </a:t>
            </a:r>
            <a:r>
              <a:rPr lang="nl-NL" sz="1000" b="0" dirty="0"/>
              <a:t>20:15 – 20:25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57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Draagvlak creëren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8781" y="1382096"/>
            <a:ext cx="5124311" cy="4153504"/>
          </a:xfrm>
        </p:spPr>
        <p:txBody>
          <a:bodyPr>
            <a:normAutofit fontScale="92500"/>
          </a:bodyPr>
          <a:lstStyle/>
          <a:p>
            <a:r>
              <a:rPr lang="nl-NL" dirty="0"/>
              <a:t>Ondanks zicht om zaken te veranderen hebben ‘de beslissers’ hier betrekkelijk weinig last van. </a:t>
            </a:r>
          </a:p>
          <a:p>
            <a:endParaRPr lang="nl-NL" dirty="0"/>
          </a:p>
          <a:p>
            <a:r>
              <a:rPr lang="nl-NL" dirty="0" err="1"/>
              <a:t>ANIOs</a:t>
            </a:r>
            <a:r>
              <a:rPr lang="nl-NL" dirty="0"/>
              <a:t> voeren veelal de visite waarbij supervisie niet altijd en volledig aanwezig is. </a:t>
            </a:r>
          </a:p>
          <a:p>
            <a:r>
              <a:rPr lang="nl-NL" dirty="0"/>
              <a:t>Ook operationeel managers hebben vaak onvoldoende zicht wat in de werkprocessen </a:t>
            </a:r>
            <a:r>
              <a:rPr lang="nl-NL" dirty="0" err="1"/>
              <a:t>afspeeklt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/>
              <a:t>Literatuur onderzoek kan bijdragen aan stap 1 van verandermanagement (Kotter) Urgentiebesef creëren.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94" y="1286350"/>
            <a:ext cx="5567738" cy="40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2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Borging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Leiderschap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4028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Afronding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/>
              <a:t>20:25 – 20:30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41</a:t>
            </a:fld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7113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984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Take Home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sz="3600" dirty="0"/>
              <a:t>Wat neem je mee naar je eigen organisatie?</a:t>
            </a:r>
          </a:p>
          <a:p>
            <a:pPr>
              <a:lnSpc>
                <a:spcPct val="100000"/>
              </a:lnSpc>
            </a:pPr>
            <a:r>
              <a:rPr lang="nl-NL" sz="3600" dirty="0"/>
              <a:t>Welke inzichten en lessen neem je mee </a:t>
            </a:r>
            <a:endParaRPr lang="nl-NL" sz="3600" dirty="0"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Gemba bij OLVG: Heilige visite – samen beslissen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Pagina </a:t>
            </a:r>
            <a:fld id="{D4CA4C14-3CA2-40BD-B9F6-F0B59068D732}" type="slidenum">
              <a:rPr lang="nl-NL" smtClean="0"/>
              <a:pPr/>
              <a:t>43</a:t>
            </a:fld>
            <a:endParaRPr lang="nl-NL" dirty="0"/>
          </a:p>
        </p:txBody>
      </p:sp>
      <p:sp>
        <p:nvSpPr>
          <p:cNvPr id="7" name="Ovaal bijschrift 6"/>
          <p:cNvSpPr/>
          <p:nvPr/>
        </p:nvSpPr>
        <p:spPr>
          <a:xfrm>
            <a:off x="6811200" y="4078043"/>
            <a:ext cx="975885" cy="637953"/>
          </a:xfrm>
          <a:prstGeom prst="wedgeEllipseCallout">
            <a:avLst>
              <a:gd name="adj1" fmla="val -50941"/>
              <a:gd name="adj2" fmla="val 617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nl-NL" sz="2800" dirty="0">
                <a:solidFill>
                  <a:schemeClr val="tx2">
                    <a:lumMod val="50000"/>
                  </a:schemeClr>
                </a:solidFill>
              </a:rPr>
              <a:t>. . .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811200" y="4697161"/>
            <a:ext cx="196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Chat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feb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878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39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8" y="334434"/>
            <a:ext cx="7776633" cy="594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21C4F86-9ADF-9D4A-9690-FAE89EFA3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5" y="6284384"/>
            <a:ext cx="8409516" cy="5736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143" rIns="0" bIns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</a:tabLst>
              <a:defRPr/>
            </a:pPr>
            <a:r>
              <a:rPr lang="en-US" altLang="en-US" sz="14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Ghaferi</a:t>
            </a:r>
            <a:r>
              <a:rPr lang="en-US" altLang="en-US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AA et al. N </a:t>
            </a:r>
            <a:r>
              <a:rPr lang="en-US" altLang="en-US" sz="14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Engl</a:t>
            </a:r>
            <a:r>
              <a:rPr lang="en-US" altLang="en-US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J Med 2009;361:1368-1375.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5014426-8303-F24B-A7AB-69C7B7CE9730}"/>
              </a:ext>
            </a:extLst>
          </p:cNvPr>
          <p:cNvSpPr txBox="1"/>
          <p:nvPr/>
        </p:nvSpPr>
        <p:spPr>
          <a:xfrm>
            <a:off x="431801" y="605367"/>
            <a:ext cx="2688167" cy="267765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NSQIP</a:t>
            </a:r>
          </a:p>
          <a:p>
            <a:pPr>
              <a:defRPr/>
            </a:pPr>
            <a:r>
              <a:rPr lang="en-US" sz="2400" dirty="0"/>
              <a:t>N: 85.000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Hospital mortality quintiles: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Very Low: 3.5%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Very High: 6.9%</a:t>
            </a:r>
          </a:p>
        </p:txBody>
      </p:sp>
    </p:spTree>
    <p:extLst>
      <p:ext uri="{BB962C8B-B14F-4D97-AF65-F5344CB8AC3E}">
        <p14:creationId xmlns:p14="http://schemas.microsoft.com/office/powerpoint/2010/main" val="265498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028701"/>
            <a:ext cx="8407400" cy="52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" y="452967"/>
            <a:ext cx="3407833" cy="45248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667" dirty="0"/>
              <a:t>Claims data USA</a:t>
            </a:r>
          </a:p>
          <a:p>
            <a:pPr>
              <a:defRPr/>
            </a:pPr>
            <a:endParaRPr lang="nl-NL" sz="2667" dirty="0"/>
          </a:p>
          <a:p>
            <a:pPr>
              <a:defRPr/>
            </a:pPr>
            <a:r>
              <a:rPr lang="nl-NL" sz="2667" dirty="0"/>
              <a:t>Totaal fouten</a:t>
            </a:r>
          </a:p>
          <a:p>
            <a:pPr marL="228594" indent="-228594">
              <a:buFontTx/>
              <a:buChar char="-"/>
              <a:defRPr/>
            </a:pPr>
            <a:r>
              <a:rPr lang="nl-NL" sz="2667" dirty="0"/>
              <a:t>16% intra-operatief</a:t>
            </a:r>
          </a:p>
          <a:p>
            <a:pPr marL="228594" indent="-228594">
              <a:buFontTx/>
              <a:buChar char="-"/>
              <a:defRPr/>
            </a:pPr>
            <a:r>
              <a:rPr lang="nl-NL" sz="2667" dirty="0"/>
              <a:t>42% Postoperatief</a:t>
            </a:r>
          </a:p>
          <a:p>
            <a:pPr>
              <a:defRPr/>
            </a:pPr>
            <a:endParaRPr lang="nl-NL" sz="2667" dirty="0"/>
          </a:p>
          <a:p>
            <a:pPr>
              <a:defRPr/>
            </a:pPr>
            <a:r>
              <a:rPr lang="nl-NL" sz="2667" dirty="0"/>
              <a:t>Fatale fouten </a:t>
            </a:r>
          </a:p>
          <a:p>
            <a:pPr marL="228594" indent="-228594">
              <a:buFontTx/>
              <a:buChar char="-"/>
              <a:defRPr/>
            </a:pPr>
            <a:r>
              <a:rPr lang="nl-NL" sz="2667" dirty="0"/>
              <a:t>5% intra-operatief</a:t>
            </a:r>
          </a:p>
          <a:p>
            <a:pPr marL="228594" indent="-228594">
              <a:buFontTx/>
              <a:buChar char="-"/>
              <a:defRPr/>
            </a:pPr>
            <a:r>
              <a:rPr lang="nl-NL" sz="2667" dirty="0"/>
              <a:t>48% postoperatief</a:t>
            </a:r>
          </a:p>
          <a:p>
            <a:pPr marL="228594" indent="-228594">
              <a:buFontTx/>
              <a:buChar char="-"/>
              <a:defRPr/>
            </a:pPr>
            <a:endParaRPr lang="nl-NL" sz="1200" dirty="0"/>
          </a:p>
          <a:p>
            <a:pPr marL="228594" indent="-228594">
              <a:buFontTx/>
              <a:buChar char="-"/>
              <a:defRPr/>
            </a:pPr>
            <a:endParaRPr lang="nl-NL" sz="1200" dirty="0"/>
          </a:p>
          <a:p>
            <a:pPr>
              <a:defRPr/>
            </a:pPr>
            <a:endParaRPr lang="nl-NL" sz="1200" dirty="0"/>
          </a:p>
          <a:p>
            <a:pPr>
              <a:defRPr/>
            </a:pPr>
            <a:endParaRPr lang="nl-NL" sz="1200" dirty="0"/>
          </a:p>
        </p:txBody>
      </p:sp>
      <p:sp>
        <p:nvSpPr>
          <p:cNvPr id="48132" name="Tekstvak 6"/>
          <p:cNvSpPr txBox="1">
            <a:spLocks noChangeArrowheads="1"/>
          </p:cNvSpPr>
          <p:nvPr/>
        </p:nvSpPr>
        <p:spPr bwMode="auto">
          <a:xfrm>
            <a:off x="0" y="6445251"/>
            <a:ext cx="3649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600" dirty="0"/>
              <a:t>J Am Coll Surg 2007;204:561–569.</a:t>
            </a:r>
            <a:endParaRPr lang="nl-NL" altLang="nl-NL" sz="1600" dirty="0"/>
          </a:p>
        </p:txBody>
      </p:sp>
    </p:spTree>
    <p:extLst>
      <p:ext uri="{BB962C8B-B14F-4D97-AF65-F5344CB8AC3E}">
        <p14:creationId xmlns:p14="http://schemas.microsoft.com/office/powerpoint/2010/main" val="213153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7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3236384"/>
            <a:ext cx="9251951" cy="291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32E6E3E5-1CFC-2740-8B6F-255662911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5" y="6481233"/>
            <a:ext cx="5759449" cy="3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Pucher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Ann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2014;259:222–226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CFDFB829-70DD-4841-8736-AD794B6FA527}"/>
              </a:ext>
            </a:extLst>
          </p:cNvPr>
          <p:cNvSpPr txBox="1"/>
          <p:nvPr/>
        </p:nvSpPr>
        <p:spPr>
          <a:xfrm>
            <a:off x="277284" y="357718"/>
            <a:ext cx="5958416" cy="267765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err="1"/>
              <a:t>Systematische</a:t>
            </a:r>
            <a:r>
              <a:rPr lang="en-US" sz="2400" dirty="0"/>
              <a:t> </a:t>
            </a:r>
            <a:r>
              <a:rPr lang="en-US" sz="2400" dirty="0" err="1"/>
              <a:t>observatie</a:t>
            </a:r>
            <a:r>
              <a:rPr lang="en-US" sz="2400" dirty="0"/>
              <a:t> </a:t>
            </a:r>
            <a:r>
              <a:rPr lang="en-US" sz="2400" dirty="0" err="1"/>
              <a:t>visite</a:t>
            </a:r>
            <a:r>
              <a:rPr lang="en-US" sz="2400" dirty="0"/>
              <a:t> + </a:t>
            </a:r>
            <a:r>
              <a:rPr lang="en-US" sz="2400" dirty="0" err="1"/>
              <a:t>kwaliteitscore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N: 69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Lage</a:t>
            </a:r>
            <a:r>
              <a:rPr lang="en-US" sz="2400" dirty="0"/>
              <a:t> </a:t>
            </a:r>
            <a:r>
              <a:rPr lang="en-US" sz="2400" dirty="0" err="1"/>
              <a:t>kwalteit</a:t>
            </a:r>
            <a:r>
              <a:rPr lang="en-US" sz="2400" dirty="0"/>
              <a:t> </a:t>
            </a:r>
            <a:r>
              <a:rPr lang="en-US" sz="2400" dirty="0" err="1"/>
              <a:t>visite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 </a:t>
            </a:r>
            <a:endParaRPr lang="en-US" sz="2400" dirty="0"/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40%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voorkombare</a:t>
            </a:r>
            <a:r>
              <a:rPr lang="en-US" sz="2400" dirty="0"/>
              <a:t> </a:t>
            </a:r>
            <a:r>
              <a:rPr lang="en-US" sz="2400" dirty="0" err="1"/>
              <a:t>fouten</a:t>
            </a:r>
            <a:endParaRPr lang="en-US" sz="2400" dirty="0"/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6 x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voorkombare</a:t>
            </a:r>
            <a:r>
              <a:rPr lang="en-US" sz="2400" dirty="0"/>
              <a:t> </a:t>
            </a:r>
            <a:r>
              <a:rPr lang="en-US" sz="2400" dirty="0" err="1"/>
              <a:t>complicaties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09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uperma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8" y="-44451"/>
            <a:ext cx="9215967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DBED1-1C23-7C43-BC84-A6FAE1752B39}"/>
              </a:ext>
            </a:extLst>
          </p:cNvPr>
          <p:cNvSpPr txBox="1"/>
          <p:nvPr/>
        </p:nvSpPr>
        <p:spPr>
          <a:xfrm>
            <a:off x="0" y="6488668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thereaderwiki.com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/Superman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5321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fter surviving the first week of intern year [Residency] : r/medical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0"/>
            <a:ext cx="5321300" cy="68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84882-C426-044F-A46E-0D790B4D45AA}"/>
              </a:ext>
            </a:extLst>
          </p:cNvPr>
          <p:cNvSpPr txBox="1"/>
          <p:nvPr/>
        </p:nvSpPr>
        <p:spPr>
          <a:xfrm>
            <a:off x="0" y="6488668"/>
            <a:ext cx="351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i.imgur.com</a:t>
            </a:r>
            <a:r>
              <a:rPr lang="en-GB" dirty="0"/>
              <a:t>/</a:t>
            </a:r>
            <a:r>
              <a:rPr lang="en-GB" dirty="0" err="1"/>
              <a:t>VCmGNgC.jpeg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09428048"/>
      </p:ext>
    </p:extLst>
  </p:cSld>
  <p:clrMapOvr>
    <a:masterClrMapping/>
  </p:clrMapOvr>
</p:sld>
</file>

<file path=ppt/theme/theme1.xml><?xml version="1.0" encoding="utf-8"?>
<a:theme xmlns:a="http://schemas.openxmlformats.org/drawingml/2006/main" name="OLVG">
  <a:themeElements>
    <a:clrScheme name="OLVG">
      <a:dk1>
        <a:srgbClr val="17438B"/>
      </a:dk1>
      <a:lt1>
        <a:srgbClr val="FFFFFF"/>
      </a:lt1>
      <a:dk2>
        <a:srgbClr val="3C3C3C"/>
      </a:dk2>
      <a:lt2>
        <a:srgbClr val="FFFFFF"/>
      </a:lt2>
      <a:accent1>
        <a:srgbClr val="17438B"/>
      </a:accent1>
      <a:accent2>
        <a:srgbClr val="E30917"/>
      </a:accent2>
      <a:accent3>
        <a:srgbClr val="E1CAB9"/>
      </a:accent3>
      <a:accent4>
        <a:srgbClr val="3C3C3C"/>
      </a:accent4>
      <a:accent5>
        <a:srgbClr val="7D8189"/>
      </a:accent5>
      <a:accent6>
        <a:srgbClr val="FFDD04"/>
      </a:accent6>
      <a:hlink>
        <a:srgbClr val="17438B"/>
      </a:hlink>
      <a:folHlink>
        <a:srgbClr val="E30917"/>
      </a:folHlink>
    </a:clrScheme>
    <a:fontScheme name="OLV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VG_PowerPoint_16x9.potx" id="{8FE49C30-B9AD-4DAF-AB2C-0FD9D8E62C69}" vid="{2531B20F-CC78-428B-9016-39F3810A8D8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65966a-6c18-4f65-af41-c48461925448" xsi:nil="true"/>
    <lcf76f155ced4ddcb4097134ff3c332f xmlns="27c2f769-47a8-4b68-86b4-d78551aa356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CFFA0E3617141AEB360AB81508546" ma:contentTypeVersion="15" ma:contentTypeDescription="Create a new document." ma:contentTypeScope="" ma:versionID="70fcbf2d9d8da9724e357b71b37d1d08">
  <xsd:schema xmlns:xsd="http://www.w3.org/2001/XMLSchema" xmlns:xs="http://www.w3.org/2001/XMLSchema" xmlns:p="http://schemas.microsoft.com/office/2006/metadata/properties" xmlns:ns2="27c2f769-47a8-4b68-86b4-d78551aa356c" xmlns:ns3="2fb51d68-823b-4058-b355-b5fa638549c4" xmlns:ns4="3a65966a-6c18-4f65-af41-c48461925448" targetNamespace="http://schemas.microsoft.com/office/2006/metadata/properties" ma:root="true" ma:fieldsID="8faf2666983fe0f72359124a9eb2b19b" ns2:_="" ns3:_="" ns4:_="">
    <xsd:import namespace="27c2f769-47a8-4b68-86b4-d78551aa356c"/>
    <xsd:import namespace="2fb51d68-823b-4058-b355-b5fa638549c4"/>
    <xsd:import namespace="3a65966a-6c18-4f65-af41-c48461925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2f769-47a8-4b68-86b4-d78551aa35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53940b5-3134-4203-af87-55f8910207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51d68-823b-4058-b355-b5fa63854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5966a-6c18-4f65-af41-c4846192544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75c7fa3-829c-4275-b6e9-f4520ada7cba}" ma:internalName="TaxCatchAll" ma:showField="CatchAllData" ma:web="2fb51d68-823b-4058-b355-b5fa638549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F440F-99F3-4474-9FF0-FEF2BE4D6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83A26-F045-42EC-81DB-FB1879222CE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d71d0f51-4082-4416-98b2-fca984d3059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601CFB-7FFE-44C0-9594-0AE37B2619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5241</TotalTime>
  <Words>2197</Words>
  <Application>Microsoft Office PowerPoint</Application>
  <PresentationFormat>Breedbeeld</PresentationFormat>
  <Paragraphs>459</Paragraphs>
  <Slides>44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9" baseType="lpstr">
      <vt:lpstr>Arial</vt:lpstr>
      <vt:lpstr>Calibri</vt:lpstr>
      <vt:lpstr>Trebuchet MS</vt:lpstr>
      <vt:lpstr>Wingdings</vt:lpstr>
      <vt:lpstr>OLVG</vt:lpstr>
      <vt:lpstr>LIDZ</vt:lpstr>
      <vt:lpstr>Heilige Visite – waarom gestart ? 19:30 – 19:40</vt:lpstr>
      <vt:lpstr>        Aanleiding project </vt:lpstr>
      <vt:lpstr>Draagvlak creëren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Doelstelling</vt:lpstr>
      <vt:lpstr>       Belang project </vt:lpstr>
      <vt:lpstr>Wat hebben we gedaan?</vt:lpstr>
      <vt:lpstr>Projectaanpak</vt:lpstr>
      <vt:lpstr>Heilige Visite – Uitvoering  19:40 – 19:50</vt:lpstr>
      <vt:lpstr>Stap 1 - Proces in kaart met 1e knelpunten en risico’s</vt:lpstr>
      <vt:lpstr>Stap 2 - Nulmetingen</vt:lpstr>
      <vt:lpstr>Patiëntenperspectief – POLL  </vt:lpstr>
      <vt:lpstr>VOC; onderzoek patiënten</vt:lpstr>
      <vt:lpstr>VOB; onderzoek onder Verpleegkundigen, Medisch Specialisten  en artsen</vt:lpstr>
      <vt:lpstr>Stap 2 – Knelpunten en bronoorzaken</vt:lpstr>
      <vt:lpstr>Stap 4 – uitdagingen in beeld </vt:lpstr>
      <vt:lpstr>  Stap 5 - Literatuur onderzoek </vt:lpstr>
      <vt:lpstr>Stap 5 – oplossingen en kansen  </vt:lpstr>
      <vt:lpstr>Heilige Visite – uitvoering project  en resultaten 19:50 – 20:15 </vt:lpstr>
      <vt:lpstr>Visite aan bed mét de patiënt</vt:lpstr>
      <vt:lpstr>Uitgevoerde verbeteringen</vt:lpstr>
      <vt:lpstr>Wat hebben we gedaan 2</vt:lpstr>
      <vt:lpstr>Resultaten </vt:lpstr>
      <vt:lpstr>Resultaten </vt:lpstr>
      <vt:lpstr>Resultaten </vt:lpstr>
      <vt:lpstr>Patiënt is Partner : Samen Beslissen</vt:lpstr>
      <vt:lpstr>Proces: Winst in kwaliteit en tijd </vt:lpstr>
      <vt:lpstr>Visite aan bed mét de patiënt</vt:lpstr>
      <vt:lpstr>Resultaat: winst in kwaliteit en efficiëntie</vt:lpstr>
      <vt:lpstr>Heilige Visite – Vervolg binnen afdeling en OLVG  20:15 – 20:25 </vt:lpstr>
      <vt:lpstr>Borging </vt:lpstr>
      <vt:lpstr>Afronding </vt:lpstr>
      <vt:lpstr>PowerPoint-presentatie</vt:lpstr>
      <vt:lpstr>Take Home </vt:lpstr>
      <vt:lpstr>PowerPoint-presentatie</vt:lpstr>
    </vt:vector>
  </TitlesOfParts>
  <Company>OLVG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Kernteam Kwaliteit 24-09-2018</dc:title>
  <dc:subject>Template voor een PowerPoint 16x9 presentatie</dc:subject>
  <dc:creator>Thijs Ballast</dc:creator>
  <dc:description>v1.0.2</dc:description>
  <cp:lastModifiedBy>Ada van den Bos</cp:lastModifiedBy>
  <cp:revision>424</cp:revision>
  <cp:lastPrinted>2022-01-26T12:07:37Z</cp:lastPrinted>
  <dcterms:created xsi:type="dcterms:W3CDTF">2016-06-01T10:32:51Z</dcterms:created>
  <dcterms:modified xsi:type="dcterms:W3CDTF">2022-04-04T12:05:53Z</dcterms:modified>
  <cp:category>Huisstijl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0x010100ACFCFFA0E3617141AEB360AB81508546</vt:lpwstr>
  </property>
  <property fmtid="{D5CDD505-2E9C-101B-9397-08002B2CF9AE}" pid="3" name="Bijlage bij vergadering van...">
    <vt:lpwstr>N.v.t.</vt:lpwstr>
  </property>
  <property fmtid="{D5CDD505-2E9C-101B-9397-08002B2CF9AE}" pid="4" name="Onderwerp">
    <vt:lpwstr>Communicatie</vt:lpwstr>
  </property>
  <property fmtid="{D5CDD505-2E9C-101B-9397-08002B2CF9AE}" pid="5" name="Maand">
    <vt:lpwstr>September</vt:lpwstr>
  </property>
  <property fmtid="{D5CDD505-2E9C-101B-9397-08002B2CF9AE}" pid="6" name="Order">
    <vt:r8>2000</vt:r8>
  </property>
  <property fmtid="{D5CDD505-2E9C-101B-9397-08002B2CF9AE}" pid="7" name="Overlegdatum">
    <vt:lpwstr>nvt</vt:lpwstr>
  </property>
  <property fmtid="{D5CDD505-2E9C-101B-9397-08002B2CF9AE}" pid="8" name="Jaar">
    <vt:lpwstr>2020</vt:lpwstr>
  </property>
  <property fmtid="{D5CDD505-2E9C-101B-9397-08002B2CF9AE}" pid="9" name="Type document">
    <vt:lpwstr>Presentatie</vt:lpwstr>
  </property>
  <property fmtid="{D5CDD505-2E9C-101B-9397-08002B2CF9AE}" pid="10" name="MediaServiceImageTags">
    <vt:lpwstr/>
  </property>
</Properties>
</file>